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713" r:id="rId3"/>
    <p:sldMasterId id="2147483725" r:id="rId4"/>
  </p:sldMasterIdLst>
  <p:notesMasterIdLst>
    <p:notesMasterId r:id="rId45"/>
  </p:notesMasterIdLst>
  <p:sldIdLst>
    <p:sldId id="262" r:id="rId5"/>
    <p:sldId id="4157" r:id="rId6"/>
    <p:sldId id="4158" r:id="rId7"/>
    <p:sldId id="258" r:id="rId8"/>
    <p:sldId id="4159" r:id="rId9"/>
    <p:sldId id="261" r:id="rId10"/>
    <p:sldId id="4160" r:id="rId11"/>
    <p:sldId id="259" r:id="rId12"/>
    <p:sldId id="4162" r:id="rId13"/>
    <p:sldId id="4163" r:id="rId14"/>
    <p:sldId id="4164" r:id="rId15"/>
    <p:sldId id="4165" r:id="rId16"/>
    <p:sldId id="4161" r:id="rId17"/>
    <p:sldId id="507" r:id="rId18"/>
    <p:sldId id="695" r:id="rId19"/>
    <p:sldId id="723" r:id="rId20"/>
    <p:sldId id="700" r:id="rId21"/>
    <p:sldId id="728" r:id="rId22"/>
    <p:sldId id="721" r:id="rId23"/>
    <p:sldId id="722" r:id="rId24"/>
    <p:sldId id="646" r:id="rId25"/>
    <p:sldId id="272" r:id="rId26"/>
    <p:sldId id="263" r:id="rId27"/>
    <p:sldId id="256" r:id="rId28"/>
    <p:sldId id="4154" r:id="rId29"/>
    <p:sldId id="4155" r:id="rId30"/>
    <p:sldId id="4156" r:id="rId31"/>
    <p:sldId id="264" r:id="rId32"/>
    <p:sldId id="265" r:id="rId33"/>
    <p:sldId id="1447" r:id="rId34"/>
    <p:sldId id="1467" r:id="rId35"/>
    <p:sldId id="257" r:id="rId36"/>
    <p:sldId id="1476" r:id="rId37"/>
    <p:sldId id="1472" r:id="rId38"/>
    <p:sldId id="1475" r:id="rId39"/>
    <p:sldId id="1473" r:id="rId40"/>
    <p:sldId id="1465" r:id="rId41"/>
    <p:sldId id="1464" r:id="rId42"/>
    <p:sldId id="511" r:id="rId43"/>
    <p:sldId id="48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A1D7"/>
    <a:srgbClr val="006242"/>
    <a:srgbClr val="051C71"/>
    <a:srgbClr val="5D8F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4254" autoAdjust="0"/>
  </p:normalViewPr>
  <p:slideViewPr>
    <p:cSldViewPr snapToGrid="0">
      <p:cViewPr varScale="1">
        <p:scale>
          <a:sx n="137" d="100"/>
          <a:sy n="137" d="100"/>
        </p:scale>
        <p:origin x="114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F5FADA-4361-4594-87D4-12CFBC14520D}" type="doc">
      <dgm:prSet loTypeId="urn:microsoft.com/office/officeart/2016/7/layout/VerticalSolidAction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F5AE033-F2C4-49AC-B994-E866CEEC5931}">
      <dgm:prSet/>
      <dgm:spPr/>
      <dgm:t>
        <a:bodyPr/>
        <a:lstStyle/>
        <a:p>
          <a:r>
            <a:rPr lang="en-US"/>
            <a:t>Assign</a:t>
          </a:r>
        </a:p>
      </dgm:t>
    </dgm:pt>
    <dgm:pt modelId="{88A0E4B5-3FA5-46A3-ADEE-B9F2D1E3C300}" type="parTrans" cxnId="{1297F265-2B9E-4BB5-A841-F1D3B2DFC200}">
      <dgm:prSet/>
      <dgm:spPr/>
      <dgm:t>
        <a:bodyPr/>
        <a:lstStyle/>
        <a:p>
          <a:endParaRPr lang="en-US"/>
        </a:p>
      </dgm:t>
    </dgm:pt>
    <dgm:pt modelId="{6AF8912D-930E-43BE-9E12-19CAA402A66B}" type="sibTrans" cxnId="{1297F265-2B9E-4BB5-A841-F1D3B2DFC200}">
      <dgm:prSet/>
      <dgm:spPr/>
      <dgm:t>
        <a:bodyPr/>
        <a:lstStyle/>
        <a:p>
          <a:endParaRPr lang="en-US"/>
        </a:p>
      </dgm:t>
    </dgm:pt>
    <dgm:pt modelId="{6AA3B6CC-163F-42C7-B873-E62C0D20FC43}">
      <dgm:prSet custT="1"/>
      <dgm:spPr/>
      <dgm:t>
        <a:bodyPr/>
        <a:lstStyle/>
        <a:p>
          <a:r>
            <a:rPr lang="en-US" sz="1400" dirty="0"/>
            <a:t>greater priority to social spending within </a:t>
          </a:r>
          <a:r>
            <a:rPr lang="en-US" sz="1400" dirty="0">
              <a:solidFill>
                <a:srgbClr val="006242"/>
              </a:solidFill>
            </a:rPr>
            <a:t>government budgets.</a:t>
          </a:r>
        </a:p>
      </dgm:t>
    </dgm:pt>
    <dgm:pt modelId="{C129C3AB-618C-4E7E-8DBD-012DE254889B}" type="parTrans" cxnId="{1EDDDA85-3AF2-48E0-A6B2-EE4FC342AA8E}">
      <dgm:prSet/>
      <dgm:spPr/>
      <dgm:t>
        <a:bodyPr/>
        <a:lstStyle/>
        <a:p>
          <a:endParaRPr lang="en-US"/>
        </a:p>
      </dgm:t>
    </dgm:pt>
    <dgm:pt modelId="{AD2282F2-7AC2-41AD-BF39-77214ADFDA69}" type="sibTrans" cxnId="{1EDDDA85-3AF2-48E0-A6B2-EE4FC342AA8E}">
      <dgm:prSet/>
      <dgm:spPr/>
      <dgm:t>
        <a:bodyPr/>
        <a:lstStyle/>
        <a:p>
          <a:endParaRPr lang="en-US"/>
        </a:p>
      </dgm:t>
    </dgm:pt>
    <dgm:pt modelId="{003217CE-F494-4990-B729-1CC93253F288}">
      <dgm:prSet/>
      <dgm:spPr/>
      <dgm:t>
        <a:bodyPr/>
        <a:lstStyle/>
        <a:p>
          <a:r>
            <a:rPr lang="en-US"/>
            <a:t>Enhance</a:t>
          </a:r>
        </a:p>
      </dgm:t>
    </dgm:pt>
    <dgm:pt modelId="{B9AA1182-C181-4AF7-93A6-F0196CF13138}" type="parTrans" cxnId="{68D1CD25-6D20-4E26-A305-C836EB830E74}">
      <dgm:prSet/>
      <dgm:spPr/>
      <dgm:t>
        <a:bodyPr/>
        <a:lstStyle/>
        <a:p>
          <a:endParaRPr lang="en-US"/>
        </a:p>
      </dgm:t>
    </dgm:pt>
    <dgm:pt modelId="{95FE077B-2329-4057-A094-6D1A2CBEEA62}" type="sibTrans" cxnId="{68D1CD25-6D20-4E26-A305-C836EB830E74}">
      <dgm:prSet/>
      <dgm:spPr/>
      <dgm:t>
        <a:bodyPr/>
        <a:lstStyle/>
        <a:p>
          <a:endParaRPr lang="en-US"/>
        </a:p>
      </dgm:t>
    </dgm:pt>
    <dgm:pt modelId="{427BFF99-8497-4A59-A471-3D05507AD7A7}">
      <dgm:prSet custT="1"/>
      <dgm:spPr/>
      <dgm:t>
        <a:bodyPr/>
        <a:lstStyle/>
        <a:p>
          <a:r>
            <a:rPr lang="en-US" sz="1400" dirty="0"/>
            <a:t>the progressiveness and effectiveness of the </a:t>
          </a:r>
          <a:r>
            <a:rPr lang="en-US" sz="1400" dirty="0">
              <a:solidFill>
                <a:srgbClr val="006242"/>
              </a:solidFill>
            </a:rPr>
            <a:t>tax system </a:t>
          </a:r>
          <a:r>
            <a:rPr lang="en-US" sz="1400" dirty="0"/>
            <a:t>to increase tax revenue and ensure equity in financing efforts.</a:t>
          </a:r>
        </a:p>
      </dgm:t>
    </dgm:pt>
    <dgm:pt modelId="{B11344F2-4FF4-4AAF-B07C-CCD163295D87}" type="parTrans" cxnId="{CBEB09EB-BBAF-41CB-B939-C0B3F880A437}">
      <dgm:prSet/>
      <dgm:spPr/>
      <dgm:t>
        <a:bodyPr/>
        <a:lstStyle/>
        <a:p>
          <a:endParaRPr lang="en-US"/>
        </a:p>
      </dgm:t>
    </dgm:pt>
    <dgm:pt modelId="{95FAE23F-B9B6-4DC4-B2EC-41C81DA5A785}" type="sibTrans" cxnId="{CBEB09EB-BBAF-41CB-B939-C0B3F880A437}">
      <dgm:prSet/>
      <dgm:spPr/>
      <dgm:t>
        <a:bodyPr/>
        <a:lstStyle/>
        <a:p>
          <a:endParaRPr lang="en-US"/>
        </a:p>
      </dgm:t>
    </dgm:pt>
    <dgm:pt modelId="{92D7E74C-EA17-45DB-B6C4-4892FB19734C}">
      <dgm:prSet/>
      <dgm:spPr/>
      <dgm:t>
        <a:bodyPr/>
        <a:lstStyle/>
        <a:p>
          <a:r>
            <a:rPr lang="en-US"/>
            <a:t>Increase</a:t>
          </a:r>
        </a:p>
      </dgm:t>
    </dgm:pt>
    <dgm:pt modelId="{70768CD5-868D-4B85-B8F7-3FC74ABE2ACE}" type="parTrans" cxnId="{7ED59873-6284-44DD-9B93-0980D30B5A7C}">
      <dgm:prSet/>
      <dgm:spPr/>
      <dgm:t>
        <a:bodyPr/>
        <a:lstStyle/>
        <a:p>
          <a:endParaRPr lang="en-US"/>
        </a:p>
      </dgm:t>
    </dgm:pt>
    <dgm:pt modelId="{E180EA38-D3AD-4C7A-8B8B-BC08C06150E8}" type="sibTrans" cxnId="{7ED59873-6284-44DD-9B93-0980D30B5A7C}">
      <dgm:prSet/>
      <dgm:spPr/>
      <dgm:t>
        <a:bodyPr/>
        <a:lstStyle/>
        <a:p>
          <a:endParaRPr lang="en-US"/>
        </a:p>
      </dgm:t>
    </dgm:pt>
    <dgm:pt modelId="{89303DEC-17A7-4FC9-8284-84CB477C3952}">
      <dgm:prSet custT="1"/>
      <dgm:spPr/>
      <dgm:t>
        <a:bodyPr/>
        <a:lstStyle/>
        <a:p>
          <a:r>
            <a:rPr lang="en-US" sz="1400" dirty="0"/>
            <a:t>revenues from </a:t>
          </a:r>
          <a:r>
            <a:rPr lang="en-US" sz="1400" dirty="0">
              <a:solidFill>
                <a:srgbClr val="006242"/>
              </a:solidFill>
            </a:rPr>
            <a:t>social insurance contributions </a:t>
          </a:r>
          <a:r>
            <a:rPr lang="en-US" sz="1400" dirty="0"/>
            <a:t>by expanding coverage of social insurance schemes to previously uncovered workers.</a:t>
          </a:r>
        </a:p>
      </dgm:t>
    </dgm:pt>
    <dgm:pt modelId="{08230CC0-AE32-4232-855F-072D0E3420C7}" type="parTrans" cxnId="{D1E90993-13EF-4631-A9A7-99F77F14471A}">
      <dgm:prSet/>
      <dgm:spPr/>
      <dgm:t>
        <a:bodyPr/>
        <a:lstStyle/>
        <a:p>
          <a:endParaRPr lang="en-US"/>
        </a:p>
      </dgm:t>
    </dgm:pt>
    <dgm:pt modelId="{10EB9C05-2E6D-4CE9-B87F-A48F224B9C05}" type="sibTrans" cxnId="{D1E90993-13EF-4631-A9A7-99F77F14471A}">
      <dgm:prSet/>
      <dgm:spPr/>
      <dgm:t>
        <a:bodyPr/>
        <a:lstStyle/>
        <a:p>
          <a:endParaRPr lang="en-US"/>
        </a:p>
      </dgm:t>
    </dgm:pt>
    <dgm:pt modelId="{300492A5-B5B9-4567-BBEF-A9EB32A49620}">
      <dgm:prSet/>
      <dgm:spPr/>
      <dgm:t>
        <a:bodyPr/>
        <a:lstStyle/>
        <a:p>
          <a:r>
            <a:rPr lang="en-US"/>
            <a:t>Improve</a:t>
          </a:r>
        </a:p>
      </dgm:t>
    </dgm:pt>
    <dgm:pt modelId="{6A2E3A19-8142-4C90-9037-0533FE5E0914}" type="parTrans" cxnId="{DC4E455B-5C53-4583-A561-4496C3D1772A}">
      <dgm:prSet/>
      <dgm:spPr/>
      <dgm:t>
        <a:bodyPr/>
        <a:lstStyle/>
        <a:p>
          <a:endParaRPr lang="en-US"/>
        </a:p>
      </dgm:t>
    </dgm:pt>
    <dgm:pt modelId="{007D1E2B-4C0E-4516-8E99-A9D4B131BD5C}" type="sibTrans" cxnId="{DC4E455B-5C53-4583-A561-4496C3D1772A}">
      <dgm:prSet/>
      <dgm:spPr/>
      <dgm:t>
        <a:bodyPr/>
        <a:lstStyle/>
        <a:p>
          <a:endParaRPr lang="en-US"/>
        </a:p>
      </dgm:t>
    </dgm:pt>
    <dgm:pt modelId="{E89DD67C-3F15-418F-B5EE-450FC6BA8E17}">
      <dgm:prSet custT="1"/>
      <dgm:spPr/>
      <dgm:t>
        <a:bodyPr/>
        <a:lstStyle/>
        <a:p>
          <a:r>
            <a:rPr lang="en-US" sz="1400" dirty="0"/>
            <a:t>the efficiency and transparency of </a:t>
          </a:r>
          <a:r>
            <a:rPr lang="en-US" sz="1400" dirty="0">
              <a:solidFill>
                <a:srgbClr val="006242"/>
              </a:solidFill>
            </a:rPr>
            <a:t>public financing </a:t>
          </a:r>
          <a:r>
            <a:rPr lang="en-US" sz="1400" dirty="0"/>
            <a:t>of social protection across all relevant levels and agencies of government and partners. </a:t>
          </a:r>
        </a:p>
      </dgm:t>
    </dgm:pt>
    <dgm:pt modelId="{656B0AF6-C84F-4EB8-BCFB-34DB83CC5750}" type="parTrans" cxnId="{112E44C7-3A77-4239-9454-DE9D4C394825}">
      <dgm:prSet/>
      <dgm:spPr/>
      <dgm:t>
        <a:bodyPr/>
        <a:lstStyle/>
        <a:p>
          <a:endParaRPr lang="en-US"/>
        </a:p>
      </dgm:t>
    </dgm:pt>
    <dgm:pt modelId="{1FA716B3-98F6-488D-9B81-10A112C7DB40}" type="sibTrans" cxnId="{112E44C7-3A77-4239-9454-DE9D4C394825}">
      <dgm:prSet/>
      <dgm:spPr/>
      <dgm:t>
        <a:bodyPr/>
        <a:lstStyle/>
        <a:p>
          <a:endParaRPr lang="en-US"/>
        </a:p>
      </dgm:t>
    </dgm:pt>
    <dgm:pt modelId="{129F1CF4-BA24-41E3-BA41-475A415BDF2E}">
      <dgm:prSet/>
      <dgm:spPr/>
      <dgm:t>
        <a:bodyPr/>
        <a:lstStyle/>
        <a:p>
          <a:r>
            <a:rPr lang="en-US"/>
            <a:t>Ensure</a:t>
          </a:r>
        </a:p>
      </dgm:t>
    </dgm:pt>
    <dgm:pt modelId="{0C5EB4FB-BE2A-4FF3-B12C-DC2E6606DAE6}" type="parTrans" cxnId="{D26E45EE-86C3-4DBD-8159-C5B9D537301E}">
      <dgm:prSet/>
      <dgm:spPr/>
      <dgm:t>
        <a:bodyPr/>
        <a:lstStyle/>
        <a:p>
          <a:endParaRPr lang="en-US"/>
        </a:p>
      </dgm:t>
    </dgm:pt>
    <dgm:pt modelId="{01B8AE32-6124-4C4E-B8FD-350DC9ED4533}" type="sibTrans" cxnId="{D26E45EE-86C3-4DBD-8159-C5B9D537301E}">
      <dgm:prSet/>
      <dgm:spPr/>
      <dgm:t>
        <a:bodyPr/>
        <a:lstStyle/>
        <a:p>
          <a:endParaRPr lang="en-US"/>
        </a:p>
      </dgm:t>
    </dgm:pt>
    <dgm:pt modelId="{B6057315-AE03-479E-834C-8A5667F5D97B}">
      <dgm:prSet custT="1"/>
      <dgm:spPr/>
      <dgm:t>
        <a:bodyPr/>
        <a:lstStyle/>
        <a:p>
          <a:r>
            <a:rPr lang="en-US" sz="1400" dirty="0"/>
            <a:t>adequate provision of </a:t>
          </a:r>
          <a:r>
            <a:rPr lang="en-US" sz="1400" dirty="0">
              <a:solidFill>
                <a:srgbClr val="006242"/>
              </a:solidFill>
            </a:rPr>
            <a:t>shock-responsive financing</a:t>
          </a:r>
          <a:r>
            <a:rPr lang="en-US" sz="1400" dirty="0"/>
            <a:t>.</a:t>
          </a:r>
        </a:p>
      </dgm:t>
    </dgm:pt>
    <dgm:pt modelId="{D642951B-E422-401B-A082-EEBD0A3DDA60}" type="parTrans" cxnId="{415DDD11-E231-4B15-A630-ACDF2DE6AFBF}">
      <dgm:prSet/>
      <dgm:spPr/>
      <dgm:t>
        <a:bodyPr/>
        <a:lstStyle/>
        <a:p>
          <a:endParaRPr lang="en-US"/>
        </a:p>
      </dgm:t>
    </dgm:pt>
    <dgm:pt modelId="{55116652-1619-4ABD-9984-42E36F8F82AB}" type="sibTrans" cxnId="{415DDD11-E231-4B15-A630-ACDF2DE6AFBF}">
      <dgm:prSet/>
      <dgm:spPr/>
      <dgm:t>
        <a:bodyPr/>
        <a:lstStyle/>
        <a:p>
          <a:endParaRPr lang="en-US"/>
        </a:p>
      </dgm:t>
    </dgm:pt>
    <dgm:pt modelId="{44D79565-FBB1-4C5C-8FAC-0D10745165D3}">
      <dgm:prSet/>
      <dgm:spPr/>
      <dgm:t>
        <a:bodyPr/>
        <a:lstStyle/>
        <a:p>
          <a:r>
            <a:rPr lang="en-US"/>
            <a:t>Leverage</a:t>
          </a:r>
        </a:p>
      </dgm:t>
    </dgm:pt>
    <dgm:pt modelId="{C9660AAB-B22E-4177-85E7-32225AB025A5}" type="parTrans" cxnId="{D9F9D437-0A7C-48EF-A7D4-9E936C9C58F9}">
      <dgm:prSet/>
      <dgm:spPr/>
      <dgm:t>
        <a:bodyPr/>
        <a:lstStyle/>
        <a:p>
          <a:endParaRPr lang="en-US"/>
        </a:p>
      </dgm:t>
    </dgm:pt>
    <dgm:pt modelId="{708A5C0E-514F-44F4-86BF-36DDAA8DF988}" type="sibTrans" cxnId="{D9F9D437-0A7C-48EF-A7D4-9E936C9C58F9}">
      <dgm:prSet/>
      <dgm:spPr/>
      <dgm:t>
        <a:bodyPr/>
        <a:lstStyle/>
        <a:p>
          <a:endParaRPr lang="en-US"/>
        </a:p>
      </dgm:t>
    </dgm:pt>
    <dgm:pt modelId="{396E0FA9-83F5-4CBA-93DE-3606FFDF850F}">
      <dgm:prSet custT="1"/>
      <dgm:spPr/>
      <dgm:t>
        <a:bodyPr/>
        <a:lstStyle/>
        <a:p>
          <a:r>
            <a:rPr lang="en-US" sz="1400" dirty="0">
              <a:solidFill>
                <a:srgbClr val="006242"/>
              </a:solidFill>
            </a:rPr>
            <a:t>climate financing </a:t>
          </a:r>
          <a:r>
            <a:rPr lang="en-US" sz="1400" dirty="0"/>
            <a:t>for Social Protection to ensure a just transition</a:t>
          </a:r>
        </a:p>
      </dgm:t>
    </dgm:pt>
    <dgm:pt modelId="{3824458D-FDA5-4655-A580-4E6494075F9A}" type="parTrans" cxnId="{76B04480-645B-48C9-B097-CA156A68B07F}">
      <dgm:prSet/>
      <dgm:spPr/>
      <dgm:t>
        <a:bodyPr/>
        <a:lstStyle/>
        <a:p>
          <a:endParaRPr lang="en-US"/>
        </a:p>
      </dgm:t>
    </dgm:pt>
    <dgm:pt modelId="{E35F194F-DDB0-4B08-BA43-04A5BCC22B8E}" type="sibTrans" cxnId="{76B04480-645B-48C9-B097-CA156A68B07F}">
      <dgm:prSet/>
      <dgm:spPr/>
      <dgm:t>
        <a:bodyPr/>
        <a:lstStyle/>
        <a:p>
          <a:endParaRPr lang="en-US"/>
        </a:p>
      </dgm:t>
    </dgm:pt>
    <dgm:pt modelId="{65DC7003-20A0-45B4-8D07-93FEF1D56387}">
      <dgm:prSet/>
      <dgm:spPr/>
      <dgm:t>
        <a:bodyPr/>
        <a:lstStyle/>
        <a:p>
          <a:r>
            <a:rPr lang="en-US"/>
            <a:t>Engage in</a:t>
          </a:r>
        </a:p>
      </dgm:t>
    </dgm:pt>
    <dgm:pt modelId="{231C90B1-AF18-4403-A8DE-2DCD9AF8B418}" type="parTrans" cxnId="{E57B8BD7-26BD-4128-8CC9-C675F47EFBD8}">
      <dgm:prSet/>
      <dgm:spPr/>
      <dgm:t>
        <a:bodyPr/>
        <a:lstStyle/>
        <a:p>
          <a:endParaRPr lang="en-US"/>
        </a:p>
      </dgm:t>
    </dgm:pt>
    <dgm:pt modelId="{27FB3958-F7BA-4DC5-B282-50C57C199C7B}" type="sibTrans" cxnId="{E57B8BD7-26BD-4128-8CC9-C675F47EFBD8}">
      <dgm:prSet/>
      <dgm:spPr/>
      <dgm:t>
        <a:bodyPr/>
        <a:lstStyle/>
        <a:p>
          <a:endParaRPr lang="en-US"/>
        </a:p>
      </dgm:t>
    </dgm:pt>
    <dgm:pt modelId="{25517529-9A63-40FC-B9F3-CF85801A6F4B}">
      <dgm:prSet custT="1"/>
      <dgm:spPr/>
      <dgm:t>
        <a:bodyPr/>
        <a:lstStyle/>
        <a:p>
          <a:r>
            <a:rPr lang="en-US" sz="1400" dirty="0"/>
            <a:t>inclusive </a:t>
          </a:r>
          <a:r>
            <a:rPr lang="en-US" sz="1400" dirty="0">
              <a:solidFill>
                <a:srgbClr val="006242"/>
              </a:solidFill>
            </a:rPr>
            <a:t>national and social dialogue </a:t>
          </a:r>
          <a:r>
            <a:rPr lang="en-US" sz="1400" dirty="0"/>
            <a:t>to determine the reforms and financing of the social protection system.</a:t>
          </a:r>
        </a:p>
      </dgm:t>
    </dgm:pt>
    <dgm:pt modelId="{80451B8E-8EDC-45D0-924F-2D91414B65B5}" type="parTrans" cxnId="{93AA1E09-3E31-455B-BEE4-6047E1874069}">
      <dgm:prSet/>
      <dgm:spPr/>
      <dgm:t>
        <a:bodyPr/>
        <a:lstStyle/>
        <a:p>
          <a:endParaRPr lang="en-US"/>
        </a:p>
      </dgm:t>
    </dgm:pt>
    <dgm:pt modelId="{F2E724A4-31CD-4EAB-983C-F2E45C8EC8F3}" type="sibTrans" cxnId="{93AA1E09-3E31-455B-BEE4-6047E1874069}">
      <dgm:prSet/>
      <dgm:spPr/>
      <dgm:t>
        <a:bodyPr/>
        <a:lstStyle/>
        <a:p>
          <a:endParaRPr lang="en-US"/>
        </a:p>
      </dgm:t>
    </dgm:pt>
    <dgm:pt modelId="{0C38AD12-1A1F-48D8-8353-F6FBF02D988B}" type="pres">
      <dgm:prSet presAssocID="{B4F5FADA-4361-4594-87D4-12CFBC14520D}" presName="Name0" presStyleCnt="0">
        <dgm:presLayoutVars>
          <dgm:dir/>
          <dgm:animLvl val="lvl"/>
          <dgm:resizeHandles val="exact"/>
        </dgm:presLayoutVars>
      </dgm:prSet>
      <dgm:spPr/>
    </dgm:pt>
    <dgm:pt modelId="{7AD7D61A-00F6-43E7-A390-19E46C7EE84F}" type="pres">
      <dgm:prSet presAssocID="{DF5AE033-F2C4-49AC-B994-E866CEEC5931}" presName="linNode" presStyleCnt="0"/>
      <dgm:spPr/>
    </dgm:pt>
    <dgm:pt modelId="{1664A761-1E25-4E63-ABF3-039822C20FF2}" type="pres">
      <dgm:prSet presAssocID="{DF5AE033-F2C4-49AC-B994-E866CEEC5931}" presName="parentText" presStyleLbl="alignNode1" presStyleIdx="0" presStyleCnt="7">
        <dgm:presLayoutVars>
          <dgm:chMax val="1"/>
          <dgm:bulletEnabled/>
        </dgm:presLayoutVars>
      </dgm:prSet>
      <dgm:spPr/>
    </dgm:pt>
    <dgm:pt modelId="{0393295C-5A43-49ED-9E46-9C4753744716}" type="pres">
      <dgm:prSet presAssocID="{DF5AE033-F2C4-49AC-B994-E866CEEC5931}" presName="descendantText" presStyleLbl="alignAccFollowNode1" presStyleIdx="0" presStyleCnt="7">
        <dgm:presLayoutVars>
          <dgm:bulletEnabled/>
        </dgm:presLayoutVars>
      </dgm:prSet>
      <dgm:spPr/>
    </dgm:pt>
    <dgm:pt modelId="{D8C6E3C7-6131-4F09-8F97-5AE6CA380021}" type="pres">
      <dgm:prSet presAssocID="{6AF8912D-930E-43BE-9E12-19CAA402A66B}" presName="sp" presStyleCnt="0"/>
      <dgm:spPr/>
    </dgm:pt>
    <dgm:pt modelId="{C339A0BC-F1FE-42CC-9BF6-3B50A61A72F9}" type="pres">
      <dgm:prSet presAssocID="{003217CE-F494-4990-B729-1CC93253F288}" presName="linNode" presStyleCnt="0"/>
      <dgm:spPr/>
    </dgm:pt>
    <dgm:pt modelId="{4F707CDA-29F0-4C84-B96B-0E3823D402BA}" type="pres">
      <dgm:prSet presAssocID="{003217CE-F494-4990-B729-1CC93253F288}" presName="parentText" presStyleLbl="alignNode1" presStyleIdx="1" presStyleCnt="7">
        <dgm:presLayoutVars>
          <dgm:chMax val="1"/>
          <dgm:bulletEnabled/>
        </dgm:presLayoutVars>
      </dgm:prSet>
      <dgm:spPr/>
    </dgm:pt>
    <dgm:pt modelId="{6554BE6D-99DC-4CF5-A9B3-DD83B189F9E4}" type="pres">
      <dgm:prSet presAssocID="{003217CE-F494-4990-B729-1CC93253F288}" presName="descendantText" presStyleLbl="alignAccFollowNode1" presStyleIdx="1" presStyleCnt="7">
        <dgm:presLayoutVars>
          <dgm:bulletEnabled/>
        </dgm:presLayoutVars>
      </dgm:prSet>
      <dgm:spPr/>
    </dgm:pt>
    <dgm:pt modelId="{2FB1E976-DEFE-496C-B9F2-0602DC2CB1DD}" type="pres">
      <dgm:prSet presAssocID="{95FE077B-2329-4057-A094-6D1A2CBEEA62}" presName="sp" presStyleCnt="0"/>
      <dgm:spPr/>
    </dgm:pt>
    <dgm:pt modelId="{0610F9E5-A3DE-427F-BE0D-061B363D41D0}" type="pres">
      <dgm:prSet presAssocID="{92D7E74C-EA17-45DB-B6C4-4892FB19734C}" presName="linNode" presStyleCnt="0"/>
      <dgm:spPr/>
    </dgm:pt>
    <dgm:pt modelId="{164E1163-D776-4603-B3E3-23655B203C81}" type="pres">
      <dgm:prSet presAssocID="{92D7E74C-EA17-45DB-B6C4-4892FB19734C}" presName="parentText" presStyleLbl="alignNode1" presStyleIdx="2" presStyleCnt="7">
        <dgm:presLayoutVars>
          <dgm:chMax val="1"/>
          <dgm:bulletEnabled/>
        </dgm:presLayoutVars>
      </dgm:prSet>
      <dgm:spPr/>
    </dgm:pt>
    <dgm:pt modelId="{635BD640-F14C-49B2-965B-E96660509563}" type="pres">
      <dgm:prSet presAssocID="{92D7E74C-EA17-45DB-B6C4-4892FB19734C}" presName="descendantText" presStyleLbl="alignAccFollowNode1" presStyleIdx="2" presStyleCnt="7">
        <dgm:presLayoutVars>
          <dgm:bulletEnabled/>
        </dgm:presLayoutVars>
      </dgm:prSet>
      <dgm:spPr/>
    </dgm:pt>
    <dgm:pt modelId="{55482D78-C2CF-4320-99BB-5740D6617B05}" type="pres">
      <dgm:prSet presAssocID="{E180EA38-D3AD-4C7A-8B8B-BC08C06150E8}" presName="sp" presStyleCnt="0"/>
      <dgm:spPr/>
    </dgm:pt>
    <dgm:pt modelId="{69B20F10-FF8F-48ED-BDC8-D6C1D0A88B2D}" type="pres">
      <dgm:prSet presAssocID="{300492A5-B5B9-4567-BBEF-A9EB32A49620}" presName="linNode" presStyleCnt="0"/>
      <dgm:spPr/>
    </dgm:pt>
    <dgm:pt modelId="{14B29A6A-F4CB-4376-B6F0-A9A13700747D}" type="pres">
      <dgm:prSet presAssocID="{300492A5-B5B9-4567-BBEF-A9EB32A49620}" presName="parentText" presStyleLbl="alignNode1" presStyleIdx="3" presStyleCnt="7">
        <dgm:presLayoutVars>
          <dgm:chMax val="1"/>
          <dgm:bulletEnabled/>
        </dgm:presLayoutVars>
      </dgm:prSet>
      <dgm:spPr/>
    </dgm:pt>
    <dgm:pt modelId="{C69E7AF3-67D1-4DEF-BD41-3B69BD7A82AF}" type="pres">
      <dgm:prSet presAssocID="{300492A5-B5B9-4567-BBEF-A9EB32A49620}" presName="descendantText" presStyleLbl="alignAccFollowNode1" presStyleIdx="3" presStyleCnt="7">
        <dgm:presLayoutVars>
          <dgm:bulletEnabled/>
        </dgm:presLayoutVars>
      </dgm:prSet>
      <dgm:spPr/>
    </dgm:pt>
    <dgm:pt modelId="{726650C4-FC90-4FF5-9344-64ADDE45C22C}" type="pres">
      <dgm:prSet presAssocID="{007D1E2B-4C0E-4516-8E99-A9D4B131BD5C}" presName="sp" presStyleCnt="0"/>
      <dgm:spPr/>
    </dgm:pt>
    <dgm:pt modelId="{31F40A38-B182-4347-B5FB-53159A729C23}" type="pres">
      <dgm:prSet presAssocID="{129F1CF4-BA24-41E3-BA41-475A415BDF2E}" presName="linNode" presStyleCnt="0"/>
      <dgm:spPr/>
    </dgm:pt>
    <dgm:pt modelId="{B29BCDDD-9D17-4DDB-973B-E9CC0A6CF3F1}" type="pres">
      <dgm:prSet presAssocID="{129F1CF4-BA24-41E3-BA41-475A415BDF2E}" presName="parentText" presStyleLbl="alignNode1" presStyleIdx="4" presStyleCnt="7">
        <dgm:presLayoutVars>
          <dgm:chMax val="1"/>
          <dgm:bulletEnabled/>
        </dgm:presLayoutVars>
      </dgm:prSet>
      <dgm:spPr/>
    </dgm:pt>
    <dgm:pt modelId="{D028E244-B64C-49A6-A82E-B1AF8164539E}" type="pres">
      <dgm:prSet presAssocID="{129F1CF4-BA24-41E3-BA41-475A415BDF2E}" presName="descendantText" presStyleLbl="alignAccFollowNode1" presStyleIdx="4" presStyleCnt="7">
        <dgm:presLayoutVars>
          <dgm:bulletEnabled/>
        </dgm:presLayoutVars>
      </dgm:prSet>
      <dgm:spPr/>
    </dgm:pt>
    <dgm:pt modelId="{2490E12F-0581-460B-8741-FE915FEF93FF}" type="pres">
      <dgm:prSet presAssocID="{01B8AE32-6124-4C4E-B8FD-350DC9ED4533}" presName="sp" presStyleCnt="0"/>
      <dgm:spPr/>
    </dgm:pt>
    <dgm:pt modelId="{A9892A27-F0D5-4B7B-BE91-C8139D0F31AA}" type="pres">
      <dgm:prSet presAssocID="{44D79565-FBB1-4C5C-8FAC-0D10745165D3}" presName="linNode" presStyleCnt="0"/>
      <dgm:spPr/>
    </dgm:pt>
    <dgm:pt modelId="{EF48ED90-A84A-484B-89D8-4E7E66BEDD0A}" type="pres">
      <dgm:prSet presAssocID="{44D79565-FBB1-4C5C-8FAC-0D10745165D3}" presName="parentText" presStyleLbl="alignNode1" presStyleIdx="5" presStyleCnt="7">
        <dgm:presLayoutVars>
          <dgm:chMax val="1"/>
          <dgm:bulletEnabled/>
        </dgm:presLayoutVars>
      </dgm:prSet>
      <dgm:spPr/>
    </dgm:pt>
    <dgm:pt modelId="{11B91DB0-8E2F-448A-9E49-CDA99E5247E8}" type="pres">
      <dgm:prSet presAssocID="{44D79565-FBB1-4C5C-8FAC-0D10745165D3}" presName="descendantText" presStyleLbl="alignAccFollowNode1" presStyleIdx="5" presStyleCnt="7">
        <dgm:presLayoutVars>
          <dgm:bulletEnabled/>
        </dgm:presLayoutVars>
      </dgm:prSet>
      <dgm:spPr/>
    </dgm:pt>
    <dgm:pt modelId="{4518219D-55C9-4163-BDAE-E26757748412}" type="pres">
      <dgm:prSet presAssocID="{708A5C0E-514F-44F4-86BF-36DDAA8DF988}" presName="sp" presStyleCnt="0"/>
      <dgm:spPr/>
    </dgm:pt>
    <dgm:pt modelId="{7B09052E-32BD-4EDF-804A-A776B7A28378}" type="pres">
      <dgm:prSet presAssocID="{65DC7003-20A0-45B4-8D07-93FEF1D56387}" presName="linNode" presStyleCnt="0"/>
      <dgm:spPr/>
    </dgm:pt>
    <dgm:pt modelId="{955222BB-3F6E-4C6F-B76A-6916C95A3693}" type="pres">
      <dgm:prSet presAssocID="{65DC7003-20A0-45B4-8D07-93FEF1D56387}" presName="parentText" presStyleLbl="alignNode1" presStyleIdx="6" presStyleCnt="7">
        <dgm:presLayoutVars>
          <dgm:chMax val="1"/>
          <dgm:bulletEnabled/>
        </dgm:presLayoutVars>
      </dgm:prSet>
      <dgm:spPr/>
    </dgm:pt>
    <dgm:pt modelId="{26DC0031-4E61-46C5-AAA9-C23D07BF436A}" type="pres">
      <dgm:prSet presAssocID="{65DC7003-20A0-45B4-8D07-93FEF1D56387}" presName="descendantText" presStyleLbl="alignAccFollowNode1" presStyleIdx="6" presStyleCnt="7">
        <dgm:presLayoutVars>
          <dgm:bulletEnabled/>
        </dgm:presLayoutVars>
      </dgm:prSet>
      <dgm:spPr/>
    </dgm:pt>
  </dgm:ptLst>
  <dgm:cxnLst>
    <dgm:cxn modelId="{8798A805-A724-4C53-8207-F33B9A845886}" type="presOf" srcId="{396E0FA9-83F5-4CBA-93DE-3606FFDF850F}" destId="{11B91DB0-8E2F-448A-9E49-CDA99E5247E8}" srcOrd="0" destOrd="0" presId="urn:microsoft.com/office/officeart/2016/7/layout/VerticalSolidActionList"/>
    <dgm:cxn modelId="{93AA1E09-3E31-455B-BEE4-6047E1874069}" srcId="{65DC7003-20A0-45B4-8D07-93FEF1D56387}" destId="{25517529-9A63-40FC-B9F3-CF85801A6F4B}" srcOrd="0" destOrd="0" parTransId="{80451B8E-8EDC-45D0-924F-2D91414B65B5}" sibTransId="{F2E724A4-31CD-4EAB-983C-F2E45C8EC8F3}"/>
    <dgm:cxn modelId="{415DDD11-E231-4B15-A630-ACDF2DE6AFBF}" srcId="{129F1CF4-BA24-41E3-BA41-475A415BDF2E}" destId="{B6057315-AE03-479E-834C-8A5667F5D97B}" srcOrd="0" destOrd="0" parTransId="{D642951B-E422-401B-A082-EEBD0A3DDA60}" sibTransId="{55116652-1619-4ABD-9984-42E36F8F82AB}"/>
    <dgm:cxn modelId="{A00FC621-8F04-4FFD-947C-74123F34B63F}" type="presOf" srcId="{427BFF99-8497-4A59-A471-3D05507AD7A7}" destId="{6554BE6D-99DC-4CF5-A9B3-DD83B189F9E4}" srcOrd="0" destOrd="0" presId="urn:microsoft.com/office/officeart/2016/7/layout/VerticalSolidActionList"/>
    <dgm:cxn modelId="{06E00622-4C67-449A-96B2-B561964072FF}" type="presOf" srcId="{92D7E74C-EA17-45DB-B6C4-4892FB19734C}" destId="{164E1163-D776-4603-B3E3-23655B203C81}" srcOrd="0" destOrd="0" presId="urn:microsoft.com/office/officeart/2016/7/layout/VerticalSolidActionList"/>
    <dgm:cxn modelId="{68D1CD25-6D20-4E26-A305-C836EB830E74}" srcId="{B4F5FADA-4361-4594-87D4-12CFBC14520D}" destId="{003217CE-F494-4990-B729-1CC93253F288}" srcOrd="1" destOrd="0" parTransId="{B9AA1182-C181-4AF7-93A6-F0196CF13138}" sibTransId="{95FE077B-2329-4057-A094-6D1A2CBEEA62}"/>
    <dgm:cxn modelId="{06674128-4C88-4176-8629-CC7F3F4A3331}" type="presOf" srcId="{003217CE-F494-4990-B729-1CC93253F288}" destId="{4F707CDA-29F0-4C84-B96B-0E3823D402BA}" srcOrd="0" destOrd="0" presId="urn:microsoft.com/office/officeart/2016/7/layout/VerticalSolidActionList"/>
    <dgm:cxn modelId="{D9F9D437-0A7C-48EF-A7D4-9E936C9C58F9}" srcId="{B4F5FADA-4361-4594-87D4-12CFBC14520D}" destId="{44D79565-FBB1-4C5C-8FAC-0D10745165D3}" srcOrd="5" destOrd="0" parTransId="{C9660AAB-B22E-4177-85E7-32225AB025A5}" sibTransId="{708A5C0E-514F-44F4-86BF-36DDAA8DF988}"/>
    <dgm:cxn modelId="{DC4E455B-5C53-4583-A561-4496C3D1772A}" srcId="{B4F5FADA-4361-4594-87D4-12CFBC14520D}" destId="{300492A5-B5B9-4567-BBEF-A9EB32A49620}" srcOrd="3" destOrd="0" parTransId="{6A2E3A19-8142-4C90-9037-0533FE5E0914}" sibTransId="{007D1E2B-4C0E-4516-8E99-A9D4B131BD5C}"/>
    <dgm:cxn modelId="{B49DA85E-148B-4398-8F48-2CD63354DD9C}" type="presOf" srcId="{6AA3B6CC-163F-42C7-B873-E62C0D20FC43}" destId="{0393295C-5A43-49ED-9E46-9C4753744716}" srcOrd="0" destOrd="0" presId="urn:microsoft.com/office/officeart/2016/7/layout/VerticalSolidActionList"/>
    <dgm:cxn modelId="{11266061-2BF9-471F-9B03-2532FB816517}" type="presOf" srcId="{DF5AE033-F2C4-49AC-B994-E866CEEC5931}" destId="{1664A761-1E25-4E63-ABF3-039822C20FF2}" srcOrd="0" destOrd="0" presId="urn:microsoft.com/office/officeart/2016/7/layout/VerticalSolidActionList"/>
    <dgm:cxn modelId="{1297F265-2B9E-4BB5-A841-F1D3B2DFC200}" srcId="{B4F5FADA-4361-4594-87D4-12CFBC14520D}" destId="{DF5AE033-F2C4-49AC-B994-E866CEEC5931}" srcOrd="0" destOrd="0" parTransId="{88A0E4B5-3FA5-46A3-ADEE-B9F2D1E3C300}" sibTransId="{6AF8912D-930E-43BE-9E12-19CAA402A66B}"/>
    <dgm:cxn modelId="{7ED59873-6284-44DD-9B93-0980D30B5A7C}" srcId="{B4F5FADA-4361-4594-87D4-12CFBC14520D}" destId="{92D7E74C-EA17-45DB-B6C4-4892FB19734C}" srcOrd="2" destOrd="0" parTransId="{70768CD5-868D-4B85-B8F7-3FC74ABE2ACE}" sibTransId="{E180EA38-D3AD-4C7A-8B8B-BC08C06150E8}"/>
    <dgm:cxn modelId="{5853B277-BC22-4771-A2C1-7D5D078D1EC5}" type="presOf" srcId="{B6057315-AE03-479E-834C-8A5667F5D97B}" destId="{D028E244-B64C-49A6-A82E-B1AF8164539E}" srcOrd="0" destOrd="0" presId="urn:microsoft.com/office/officeart/2016/7/layout/VerticalSolidActionList"/>
    <dgm:cxn modelId="{76B04480-645B-48C9-B097-CA156A68B07F}" srcId="{44D79565-FBB1-4C5C-8FAC-0D10745165D3}" destId="{396E0FA9-83F5-4CBA-93DE-3606FFDF850F}" srcOrd="0" destOrd="0" parTransId="{3824458D-FDA5-4655-A580-4E6494075F9A}" sibTransId="{E35F194F-DDB0-4B08-BA43-04A5BCC22B8E}"/>
    <dgm:cxn modelId="{1EDDDA85-3AF2-48E0-A6B2-EE4FC342AA8E}" srcId="{DF5AE033-F2C4-49AC-B994-E866CEEC5931}" destId="{6AA3B6CC-163F-42C7-B873-E62C0D20FC43}" srcOrd="0" destOrd="0" parTransId="{C129C3AB-618C-4E7E-8DBD-012DE254889B}" sibTransId="{AD2282F2-7AC2-41AD-BF39-77214ADFDA69}"/>
    <dgm:cxn modelId="{8716C691-35CE-4837-9E3F-06CA06F7A95C}" type="presOf" srcId="{89303DEC-17A7-4FC9-8284-84CB477C3952}" destId="{635BD640-F14C-49B2-965B-E96660509563}" srcOrd="0" destOrd="0" presId="urn:microsoft.com/office/officeart/2016/7/layout/VerticalSolidActionList"/>
    <dgm:cxn modelId="{F5EEB792-41C4-4097-A04E-7EC266A7832C}" type="presOf" srcId="{65DC7003-20A0-45B4-8D07-93FEF1D56387}" destId="{955222BB-3F6E-4C6F-B76A-6916C95A3693}" srcOrd="0" destOrd="0" presId="urn:microsoft.com/office/officeart/2016/7/layout/VerticalSolidActionList"/>
    <dgm:cxn modelId="{D1E90993-13EF-4631-A9A7-99F77F14471A}" srcId="{92D7E74C-EA17-45DB-B6C4-4892FB19734C}" destId="{89303DEC-17A7-4FC9-8284-84CB477C3952}" srcOrd="0" destOrd="0" parTransId="{08230CC0-AE32-4232-855F-072D0E3420C7}" sibTransId="{10EB9C05-2E6D-4CE9-B87F-A48F224B9C05}"/>
    <dgm:cxn modelId="{D6E19C94-0861-4BCE-8335-0ABC878114E3}" type="presOf" srcId="{E89DD67C-3F15-418F-B5EE-450FC6BA8E17}" destId="{C69E7AF3-67D1-4DEF-BD41-3B69BD7A82AF}" srcOrd="0" destOrd="0" presId="urn:microsoft.com/office/officeart/2016/7/layout/VerticalSolidActionList"/>
    <dgm:cxn modelId="{6B07D79A-AFDD-4E0E-BA54-CF98CCC6F287}" type="presOf" srcId="{25517529-9A63-40FC-B9F3-CF85801A6F4B}" destId="{26DC0031-4E61-46C5-AAA9-C23D07BF436A}" srcOrd="0" destOrd="0" presId="urn:microsoft.com/office/officeart/2016/7/layout/VerticalSolidActionList"/>
    <dgm:cxn modelId="{58C44BA2-E846-402F-9B82-3DC2F4404E7A}" type="presOf" srcId="{B4F5FADA-4361-4594-87D4-12CFBC14520D}" destId="{0C38AD12-1A1F-48D8-8353-F6FBF02D988B}" srcOrd="0" destOrd="0" presId="urn:microsoft.com/office/officeart/2016/7/layout/VerticalSolidActionList"/>
    <dgm:cxn modelId="{0A4445AA-9AE2-40EC-ACEE-032BEB696824}" type="presOf" srcId="{300492A5-B5B9-4567-BBEF-A9EB32A49620}" destId="{14B29A6A-F4CB-4376-B6F0-A9A13700747D}" srcOrd="0" destOrd="0" presId="urn:microsoft.com/office/officeart/2016/7/layout/VerticalSolidActionList"/>
    <dgm:cxn modelId="{0E3B60AE-B70C-4106-A6BA-28AABC8A77BF}" type="presOf" srcId="{129F1CF4-BA24-41E3-BA41-475A415BDF2E}" destId="{B29BCDDD-9D17-4DDB-973B-E9CC0A6CF3F1}" srcOrd="0" destOrd="0" presId="urn:microsoft.com/office/officeart/2016/7/layout/VerticalSolidActionList"/>
    <dgm:cxn modelId="{112E44C7-3A77-4239-9454-DE9D4C394825}" srcId="{300492A5-B5B9-4567-BBEF-A9EB32A49620}" destId="{E89DD67C-3F15-418F-B5EE-450FC6BA8E17}" srcOrd="0" destOrd="0" parTransId="{656B0AF6-C84F-4EB8-BCFB-34DB83CC5750}" sibTransId="{1FA716B3-98F6-488D-9B81-10A112C7DB40}"/>
    <dgm:cxn modelId="{E57B8BD7-26BD-4128-8CC9-C675F47EFBD8}" srcId="{B4F5FADA-4361-4594-87D4-12CFBC14520D}" destId="{65DC7003-20A0-45B4-8D07-93FEF1D56387}" srcOrd="6" destOrd="0" parTransId="{231C90B1-AF18-4403-A8DE-2DCD9AF8B418}" sibTransId="{27FB3958-F7BA-4DC5-B282-50C57C199C7B}"/>
    <dgm:cxn modelId="{7F6616DC-B713-4132-9F4D-F0EFAB423DAF}" type="presOf" srcId="{44D79565-FBB1-4C5C-8FAC-0D10745165D3}" destId="{EF48ED90-A84A-484B-89D8-4E7E66BEDD0A}" srcOrd="0" destOrd="0" presId="urn:microsoft.com/office/officeart/2016/7/layout/VerticalSolidActionList"/>
    <dgm:cxn modelId="{CBEB09EB-BBAF-41CB-B939-C0B3F880A437}" srcId="{003217CE-F494-4990-B729-1CC93253F288}" destId="{427BFF99-8497-4A59-A471-3D05507AD7A7}" srcOrd="0" destOrd="0" parTransId="{B11344F2-4FF4-4AAF-B07C-CCD163295D87}" sibTransId="{95FAE23F-B9B6-4DC4-B2EC-41C81DA5A785}"/>
    <dgm:cxn modelId="{D26E45EE-86C3-4DBD-8159-C5B9D537301E}" srcId="{B4F5FADA-4361-4594-87D4-12CFBC14520D}" destId="{129F1CF4-BA24-41E3-BA41-475A415BDF2E}" srcOrd="4" destOrd="0" parTransId="{0C5EB4FB-BE2A-4FF3-B12C-DC2E6606DAE6}" sibTransId="{01B8AE32-6124-4C4E-B8FD-350DC9ED4533}"/>
    <dgm:cxn modelId="{1E610A9A-2091-4731-A00F-117386EC5336}" type="presParOf" srcId="{0C38AD12-1A1F-48D8-8353-F6FBF02D988B}" destId="{7AD7D61A-00F6-43E7-A390-19E46C7EE84F}" srcOrd="0" destOrd="0" presId="urn:microsoft.com/office/officeart/2016/7/layout/VerticalSolidActionList"/>
    <dgm:cxn modelId="{3DD510C6-C32A-477F-AA7B-C83F7554F490}" type="presParOf" srcId="{7AD7D61A-00F6-43E7-A390-19E46C7EE84F}" destId="{1664A761-1E25-4E63-ABF3-039822C20FF2}" srcOrd="0" destOrd="0" presId="urn:microsoft.com/office/officeart/2016/7/layout/VerticalSolidActionList"/>
    <dgm:cxn modelId="{0548C8ED-EB04-4BD0-A5C6-576B68168532}" type="presParOf" srcId="{7AD7D61A-00F6-43E7-A390-19E46C7EE84F}" destId="{0393295C-5A43-49ED-9E46-9C4753744716}" srcOrd="1" destOrd="0" presId="urn:microsoft.com/office/officeart/2016/7/layout/VerticalSolidActionList"/>
    <dgm:cxn modelId="{6B8AA5F4-4BEC-4E79-911A-3DB5745FAEA3}" type="presParOf" srcId="{0C38AD12-1A1F-48D8-8353-F6FBF02D988B}" destId="{D8C6E3C7-6131-4F09-8F97-5AE6CA380021}" srcOrd="1" destOrd="0" presId="urn:microsoft.com/office/officeart/2016/7/layout/VerticalSolidActionList"/>
    <dgm:cxn modelId="{F17231FB-6D3E-4A22-A0C2-09DE1B9E7371}" type="presParOf" srcId="{0C38AD12-1A1F-48D8-8353-F6FBF02D988B}" destId="{C339A0BC-F1FE-42CC-9BF6-3B50A61A72F9}" srcOrd="2" destOrd="0" presId="urn:microsoft.com/office/officeart/2016/7/layout/VerticalSolidActionList"/>
    <dgm:cxn modelId="{AEEA04E9-5E4F-4870-BCE8-B8B03BC9E40F}" type="presParOf" srcId="{C339A0BC-F1FE-42CC-9BF6-3B50A61A72F9}" destId="{4F707CDA-29F0-4C84-B96B-0E3823D402BA}" srcOrd="0" destOrd="0" presId="urn:microsoft.com/office/officeart/2016/7/layout/VerticalSolidActionList"/>
    <dgm:cxn modelId="{29A0EECC-8847-4407-A537-3812D16C354A}" type="presParOf" srcId="{C339A0BC-F1FE-42CC-9BF6-3B50A61A72F9}" destId="{6554BE6D-99DC-4CF5-A9B3-DD83B189F9E4}" srcOrd="1" destOrd="0" presId="urn:microsoft.com/office/officeart/2016/7/layout/VerticalSolidActionList"/>
    <dgm:cxn modelId="{75FA9A65-B5C4-4253-8BEA-A87C3BDF20D5}" type="presParOf" srcId="{0C38AD12-1A1F-48D8-8353-F6FBF02D988B}" destId="{2FB1E976-DEFE-496C-B9F2-0602DC2CB1DD}" srcOrd="3" destOrd="0" presId="urn:microsoft.com/office/officeart/2016/7/layout/VerticalSolidActionList"/>
    <dgm:cxn modelId="{10227CA7-22CA-44CF-B660-BBF26CD5A155}" type="presParOf" srcId="{0C38AD12-1A1F-48D8-8353-F6FBF02D988B}" destId="{0610F9E5-A3DE-427F-BE0D-061B363D41D0}" srcOrd="4" destOrd="0" presId="urn:microsoft.com/office/officeart/2016/7/layout/VerticalSolidActionList"/>
    <dgm:cxn modelId="{2E12D4B5-C1D5-44AA-97B3-6C1F9D54326B}" type="presParOf" srcId="{0610F9E5-A3DE-427F-BE0D-061B363D41D0}" destId="{164E1163-D776-4603-B3E3-23655B203C81}" srcOrd="0" destOrd="0" presId="urn:microsoft.com/office/officeart/2016/7/layout/VerticalSolidActionList"/>
    <dgm:cxn modelId="{F87AA580-F10F-45F0-9FC7-0F6FDA4F878B}" type="presParOf" srcId="{0610F9E5-A3DE-427F-BE0D-061B363D41D0}" destId="{635BD640-F14C-49B2-965B-E96660509563}" srcOrd="1" destOrd="0" presId="urn:microsoft.com/office/officeart/2016/7/layout/VerticalSolidActionList"/>
    <dgm:cxn modelId="{97B623B0-229A-45FA-8701-2145786C3A9A}" type="presParOf" srcId="{0C38AD12-1A1F-48D8-8353-F6FBF02D988B}" destId="{55482D78-C2CF-4320-99BB-5740D6617B05}" srcOrd="5" destOrd="0" presId="urn:microsoft.com/office/officeart/2016/7/layout/VerticalSolidActionList"/>
    <dgm:cxn modelId="{8803BD0E-81D1-4C9B-A3AB-95BB3F1B2F7F}" type="presParOf" srcId="{0C38AD12-1A1F-48D8-8353-F6FBF02D988B}" destId="{69B20F10-FF8F-48ED-BDC8-D6C1D0A88B2D}" srcOrd="6" destOrd="0" presId="urn:microsoft.com/office/officeart/2016/7/layout/VerticalSolidActionList"/>
    <dgm:cxn modelId="{A8FEBF62-5E64-4821-92CC-012EE419A3C5}" type="presParOf" srcId="{69B20F10-FF8F-48ED-BDC8-D6C1D0A88B2D}" destId="{14B29A6A-F4CB-4376-B6F0-A9A13700747D}" srcOrd="0" destOrd="0" presId="urn:microsoft.com/office/officeart/2016/7/layout/VerticalSolidActionList"/>
    <dgm:cxn modelId="{31AF9CDF-B7BF-4B63-986E-A0627FDD51FC}" type="presParOf" srcId="{69B20F10-FF8F-48ED-BDC8-D6C1D0A88B2D}" destId="{C69E7AF3-67D1-4DEF-BD41-3B69BD7A82AF}" srcOrd="1" destOrd="0" presId="urn:microsoft.com/office/officeart/2016/7/layout/VerticalSolidActionList"/>
    <dgm:cxn modelId="{12BCE501-0887-40DE-B534-EE4C67E81CE2}" type="presParOf" srcId="{0C38AD12-1A1F-48D8-8353-F6FBF02D988B}" destId="{726650C4-FC90-4FF5-9344-64ADDE45C22C}" srcOrd="7" destOrd="0" presId="urn:microsoft.com/office/officeart/2016/7/layout/VerticalSolidActionList"/>
    <dgm:cxn modelId="{B7AEEF1F-0B3F-47D6-A7BE-DF33A98EDB2E}" type="presParOf" srcId="{0C38AD12-1A1F-48D8-8353-F6FBF02D988B}" destId="{31F40A38-B182-4347-B5FB-53159A729C23}" srcOrd="8" destOrd="0" presId="urn:microsoft.com/office/officeart/2016/7/layout/VerticalSolidActionList"/>
    <dgm:cxn modelId="{EE0F39AA-9E8C-4E58-A4F4-1ED82A0D9F46}" type="presParOf" srcId="{31F40A38-B182-4347-B5FB-53159A729C23}" destId="{B29BCDDD-9D17-4DDB-973B-E9CC0A6CF3F1}" srcOrd="0" destOrd="0" presId="urn:microsoft.com/office/officeart/2016/7/layout/VerticalSolidActionList"/>
    <dgm:cxn modelId="{0718D484-E3D9-4713-8646-BEB21A1598DE}" type="presParOf" srcId="{31F40A38-B182-4347-B5FB-53159A729C23}" destId="{D028E244-B64C-49A6-A82E-B1AF8164539E}" srcOrd="1" destOrd="0" presId="urn:microsoft.com/office/officeart/2016/7/layout/VerticalSolidActionList"/>
    <dgm:cxn modelId="{9E4DEE3A-1419-403D-A9ED-13CCB6E7F82D}" type="presParOf" srcId="{0C38AD12-1A1F-48D8-8353-F6FBF02D988B}" destId="{2490E12F-0581-460B-8741-FE915FEF93FF}" srcOrd="9" destOrd="0" presId="urn:microsoft.com/office/officeart/2016/7/layout/VerticalSolidActionList"/>
    <dgm:cxn modelId="{77887CD9-3136-4522-9661-E7F7AB216B8B}" type="presParOf" srcId="{0C38AD12-1A1F-48D8-8353-F6FBF02D988B}" destId="{A9892A27-F0D5-4B7B-BE91-C8139D0F31AA}" srcOrd="10" destOrd="0" presId="urn:microsoft.com/office/officeart/2016/7/layout/VerticalSolidActionList"/>
    <dgm:cxn modelId="{AE209B67-4F35-4596-B472-2F475EA0EE9F}" type="presParOf" srcId="{A9892A27-F0D5-4B7B-BE91-C8139D0F31AA}" destId="{EF48ED90-A84A-484B-89D8-4E7E66BEDD0A}" srcOrd="0" destOrd="0" presId="urn:microsoft.com/office/officeart/2016/7/layout/VerticalSolidActionList"/>
    <dgm:cxn modelId="{C6F1EA8B-915E-4D88-A1D6-9145FB4393BB}" type="presParOf" srcId="{A9892A27-F0D5-4B7B-BE91-C8139D0F31AA}" destId="{11B91DB0-8E2F-448A-9E49-CDA99E5247E8}" srcOrd="1" destOrd="0" presId="urn:microsoft.com/office/officeart/2016/7/layout/VerticalSolidActionList"/>
    <dgm:cxn modelId="{F1D9EF87-7360-4C4E-83A4-8C336AC0B4CC}" type="presParOf" srcId="{0C38AD12-1A1F-48D8-8353-F6FBF02D988B}" destId="{4518219D-55C9-4163-BDAE-E26757748412}" srcOrd="11" destOrd="0" presId="urn:microsoft.com/office/officeart/2016/7/layout/VerticalSolidActionList"/>
    <dgm:cxn modelId="{22535B11-6C9F-4EA5-A6C3-14ED2B72E78E}" type="presParOf" srcId="{0C38AD12-1A1F-48D8-8353-F6FBF02D988B}" destId="{7B09052E-32BD-4EDF-804A-A776B7A28378}" srcOrd="12" destOrd="0" presId="urn:microsoft.com/office/officeart/2016/7/layout/VerticalSolidActionList"/>
    <dgm:cxn modelId="{922B9B83-F6F5-42AC-B0FE-DA5322DBF427}" type="presParOf" srcId="{7B09052E-32BD-4EDF-804A-A776B7A28378}" destId="{955222BB-3F6E-4C6F-B76A-6916C95A3693}" srcOrd="0" destOrd="0" presId="urn:microsoft.com/office/officeart/2016/7/layout/VerticalSolidActionList"/>
    <dgm:cxn modelId="{27538F90-1902-4B3D-9CA0-3D666E179330}" type="presParOf" srcId="{7B09052E-32BD-4EDF-804A-A776B7A28378}" destId="{26DC0031-4E61-46C5-AAA9-C23D07BF436A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10A2DA-0CAD-48A1-B0FF-691313A379CD}" type="doc">
      <dgm:prSet loTypeId="urn:microsoft.com/office/officeart/2005/8/layout/vList2" loCatId="list" qsTypeId="urn:microsoft.com/office/officeart/2005/8/quickstyle/simple5" qsCatId="simple" csTypeId="urn:microsoft.com/office/officeart/2005/8/colors/accent6_3" csCatId="accent6"/>
      <dgm:spPr/>
      <dgm:t>
        <a:bodyPr/>
        <a:lstStyle/>
        <a:p>
          <a:endParaRPr lang="en-US"/>
        </a:p>
      </dgm:t>
    </dgm:pt>
    <dgm:pt modelId="{21F76530-670D-48A8-B1B5-97C8CCEED216}">
      <dgm:prSet custT="1"/>
      <dgm:spPr/>
      <dgm:t>
        <a:bodyPr/>
        <a:lstStyle/>
        <a:p>
          <a:r>
            <a:rPr lang="fr-CH" sz="1800"/>
            <a:t>Institutionalized structures for sharing knolwedge and experiences – SP.org, South-South and triangular learning</a:t>
          </a:r>
          <a:endParaRPr lang="en-US" sz="1800"/>
        </a:p>
      </dgm:t>
    </dgm:pt>
    <dgm:pt modelId="{42BDD8DF-66A2-4E7A-B209-5AEABB09EFD0}" type="parTrans" cxnId="{26A01119-C4A9-4CBE-B7DE-ABFAD383B638}">
      <dgm:prSet/>
      <dgm:spPr/>
      <dgm:t>
        <a:bodyPr/>
        <a:lstStyle/>
        <a:p>
          <a:endParaRPr lang="en-US"/>
        </a:p>
      </dgm:t>
    </dgm:pt>
    <dgm:pt modelId="{BBF2DFCA-01ED-4863-904E-EA82EE8B95E6}" type="sibTrans" cxnId="{26A01119-C4A9-4CBE-B7DE-ABFAD383B638}">
      <dgm:prSet/>
      <dgm:spPr/>
      <dgm:t>
        <a:bodyPr/>
        <a:lstStyle/>
        <a:p>
          <a:endParaRPr lang="en-US"/>
        </a:p>
      </dgm:t>
    </dgm:pt>
    <dgm:pt modelId="{3ADA048C-7DA1-46F6-8A92-0F5EF7B6084B}">
      <dgm:prSet custT="1"/>
      <dgm:spPr/>
      <dgm:t>
        <a:bodyPr/>
        <a:lstStyle/>
        <a:p>
          <a:r>
            <a:rPr lang="fr-CH" sz="1800"/>
            <a:t>Multilateral/Multisectoral coordination for sharing knowledge through technical support – Global Accelerator</a:t>
          </a:r>
          <a:endParaRPr lang="en-US" sz="1800"/>
        </a:p>
      </dgm:t>
    </dgm:pt>
    <dgm:pt modelId="{91DC88AB-3F4E-4CA6-9371-533C6C5FB373}" type="parTrans" cxnId="{F7CFE18F-DE95-4B32-AF0F-E79BE1F9FBD4}">
      <dgm:prSet/>
      <dgm:spPr/>
      <dgm:t>
        <a:bodyPr/>
        <a:lstStyle/>
        <a:p>
          <a:endParaRPr lang="en-US"/>
        </a:p>
      </dgm:t>
    </dgm:pt>
    <dgm:pt modelId="{2EB6743F-DD42-48B7-B21D-804942C3C1BE}" type="sibTrans" cxnId="{F7CFE18F-DE95-4B32-AF0F-E79BE1F9FBD4}">
      <dgm:prSet/>
      <dgm:spPr/>
      <dgm:t>
        <a:bodyPr/>
        <a:lstStyle/>
        <a:p>
          <a:endParaRPr lang="en-US"/>
        </a:p>
      </dgm:t>
    </dgm:pt>
    <dgm:pt modelId="{D0BFC93C-D309-4156-A106-258FF43F4827}">
      <dgm:prSet custT="1"/>
      <dgm:spPr/>
      <dgm:t>
        <a:bodyPr/>
        <a:lstStyle/>
        <a:p>
          <a:r>
            <a:rPr lang="fr-CH" sz="1800"/>
            <a:t>Broad range of training offers across the UN system, agencies and World Bank (UNSSC, ILOITC, WB flagship courses), including from the global south (TRANSFORM)</a:t>
          </a:r>
          <a:endParaRPr lang="en-US" sz="1800"/>
        </a:p>
      </dgm:t>
    </dgm:pt>
    <dgm:pt modelId="{233BFC1D-F383-470D-8624-C30A3D74E53A}" type="parTrans" cxnId="{41C19B49-AAFA-4989-8409-C91C571F05FE}">
      <dgm:prSet/>
      <dgm:spPr/>
      <dgm:t>
        <a:bodyPr/>
        <a:lstStyle/>
        <a:p>
          <a:endParaRPr lang="en-US"/>
        </a:p>
      </dgm:t>
    </dgm:pt>
    <dgm:pt modelId="{D7AB3418-E5A2-488E-845F-FE4D90602B13}" type="sibTrans" cxnId="{41C19B49-AAFA-4989-8409-C91C571F05FE}">
      <dgm:prSet/>
      <dgm:spPr/>
      <dgm:t>
        <a:bodyPr/>
        <a:lstStyle/>
        <a:p>
          <a:endParaRPr lang="en-US"/>
        </a:p>
      </dgm:t>
    </dgm:pt>
    <dgm:pt modelId="{9378719D-CB84-4F00-A93F-680359D12A25}" type="pres">
      <dgm:prSet presAssocID="{A210A2DA-0CAD-48A1-B0FF-691313A379CD}" presName="linear" presStyleCnt="0">
        <dgm:presLayoutVars>
          <dgm:animLvl val="lvl"/>
          <dgm:resizeHandles val="exact"/>
        </dgm:presLayoutVars>
      </dgm:prSet>
      <dgm:spPr/>
    </dgm:pt>
    <dgm:pt modelId="{25FE3EF0-E508-4441-A5EF-9ECD954D6A60}" type="pres">
      <dgm:prSet presAssocID="{21F76530-670D-48A8-B1B5-97C8CCEED21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C3A2F8C-22F2-403E-9C74-62AEBBAAF55C}" type="pres">
      <dgm:prSet presAssocID="{BBF2DFCA-01ED-4863-904E-EA82EE8B95E6}" presName="spacer" presStyleCnt="0"/>
      <dgm:spPr/>
    </dgm:pt>
    <dgm:pt modelId="{BD3219B8-0E7D-4DAB-8E8B-9CC1544FE572}" type="pres">
      <dgm:prSet presAssocID="{3ADA048C-7DA1-46F6-8A92-0F5EF7B6084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3FC1410-693C-47BC-8FDF-43CF5B499777}" type="pres">
      <dgm:prSet presAssocID="{2EB6743F-DD42-48B7-B21D-804942C3C1BE}" presName="spacer" presStyleCnt="0"/>
      <dgm:spPr/>
    </dgm:pt>
    <dgm:pt modelId="{B91C1595-6A09-4606-901A-AFC34E2B256A}" type="pres">
      <dgm:prSet presAssocID="{D0BFC93C-D309-4156-A106-258FF43F482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8BCB508-95CE-4EFD-97E6-703408EFB630}" type="presOf" srcId="{A210A2DA-0CAD-48A1-B0FF-691313A379CD}" destId="{9378719D-CB84-4F00-A93F-680359D12A25}" srcOrd="0" destOrd="0" presId="urn:microsoft.com/office/officeart/2005/8/layout/vList2"/>
    <dgm:cxn modelId="{26A01119-C4A9-4CBE-B7DE-ABFAD383B638}" srcId="{A210A2DA-0CAD-48A1-B0FF-691313A379CD}" destId="{21F76530-670D-48A8-B1B5-97C8CCEED216}" srcOrd="0" destOrd="0" parTransId="{42BDD8DF-66A2-4E7A-B209-5AEABB09EFD0}" sibTransId="{BBF2DFCA-01ED-4863-904E-EA82EE8B95E6}"/>
    <dgm:cxn modelId="{AFF93820-E5C0-4E60-A060-E47E87B48821}" type="presOf" srcId="{3ADA048C-7DA1-46F6-8A92-0F5EF7B6084B}" destId="{BD3219B8-0E7D-4DAB-8E8B-9CC1544FE572}" srcOrd="0" destOrd="0" presId="urn:microsoft.com/office/officeart/2005/8/layout/vList2"/>
    <dgm:cxn modelId="{41C19B49-AAFA-4989-8409-C91C571F05FE}" srcId="{A210A2DA-0CAD-48A1-B0FF-691313A379CD}" destId="{D0BFC93C-D309-4156-A106-258FF43F4827}" srcOrd="2" destOrd="0" parTransId="{233BFC1D-F383-470D-8624-C30A3D74E53A}" sibTransId="{D7AB3418-E5A2-488E-845F-FE4D90602B13}"/>
    <dgm:cxn modelId="{62EE7E6C-6D81-4E5E-8B3E-64C4BA11F737}" type="presOf" srcId="{21F76530-670D-48A8-B1B5-97C8CCEED216}" destId="{25FE3EF0-E508-4441-A5EF-9ECD954D6A60}" srcOrd="0" destOrd="0" presId="urn:microsoft.com/office/officeart/2005/8/layout/vList2"/>
    <dgm:cxn modelId="{F7CFE18F-DE95-4B32-AF0F-E79BE1F9FBD4}" srcId="{A210A2DA-0CAD-48A1-B0FF-691313A379CD}" destId="{3ADA048C-7DA1-46F6-8A92-0F5EF7B6084B}" srcOrd="1" destOrd="0" parTransId="{91DC88AB-3F4E-4CA6-9371-533C6C5FB373}" sibTransId="{2EB6743F-DD42-48B7-B21D-804942C3C1BE}"/>
    <dgm:cxn modelId="{218704B7-5FBF-42DD-A63A-CD5415FFADD5}" type="presOf" srcId="{D0BFC93C-D309-4156-A106-258FF43F4827}" destId="{B91C1595-6A09-4606-901A-AFC34E2B256A}" srcOrd="0" destOrd="0" presId="urn:microsoft.com/office/officeart/2005/8/layout/vList2"/>
    <dgm:cxn modelId="{A4B010B9-FEEB-4BE7-B680-1BADB671B8C5}" type="presParOf" srcId="{9378719D-CB84-4F00-A93F-680359D12A25}" destId="{25FE3EF0-E508-4441-A5EF-9ECD954D6A60}" srcOrd="0" destOrd="0" presId="urn:microsoft.com/office/officeart/2005/8/layout/vList2"/>
    <dgm:cxn modelId="{492C877E-518B-454B-AEA2-3833D22A1177}" type="presParOf" srcId="{9378719D-CB84-4F00-A93F-680359D12A25}" destId="{7C3A2F8C-22F2-403E-9C74-62AEBBAAF55C}" srcOrd="1" destOrd="0" presId="urn:microsoft.com/office/officeart/2005/8/layout/vList2"/>
    <dgm:cxn modelId="{232B6123-D333-4C0D-97D7-92090FB04F0D}" type="presParOf" srcId="{9378719D-CB84-4F00-A93F-680359D12A25}" destId="{BD3219B8-0E7D-4DAB-8E8B-9CC1544FE572}" srcOrd="2" destOrd="0" presId="urn:microsoft.com/office/officeart/2005/8/layout/vList2"/>
    <dgm:cxn modelId="{F0A2CC21-3EDB-4B5C-B78C-EB682717DA8D}" type="presParOf" srcId="{9378719D-CB84-4F00-A93F-680359D12A25}" destId="{73FC1410-693C-47BC-8FDF-43CF5B499777}" srcOrd="3" destOrd="0" presId="urn:microsoft.com/office/officeart/2005/8/layout/vList2"/>
    <dgm:cxn modelId="{7C48A6D4-58E8-4243-A672-00339872B906}" type="presParOf" srcId="{9378719D-CB84-4F00-A93F-680359D12A25}" destId="{B91C1595-6A09-4606-901A-AFC34E2B256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93295C-5A43-49ED-9E46-9C4753744716}">
      <dsp:nvSpPr>
        <dsp:cNvPr id="0" name=""/>
        <dsp:cNvSpPr/>
      </dsp:nvSpPr>
      <dsp:spPr>
        <a:xfrm>
          <a:off x="1172218" y="2579"/>
          <a:ext cx="4688872" cy="74700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977" tIns="189740" rIns="90977" bIns="1897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greater priority to social spending within </a:t>
          </a:r>
          <a:r>
            <a:rPr lang="en-US" sz="1400" kern="1200" dirty="0">
              <a:solidFill>
                <a:srgbClr val="006242"/>
              </a:solidFill>
            </a:rPr>
            <a:t>government budgets.</a:t>
          </a:r>
        </a:p>
      </dsp:txBody>
      <dsp:txXfrm>
        <a:off x="1172218" y="2579"/>
        <a:ext cx="4688872" cy="747009"/>
      </dsp:txXfrm>
    </dsp:sp>
    <dsp:sp modelId="{1664A761-1E25-4E63-ABF3-039822C20FF2}">
      <dsp:nvSpPr>
        <dsp:cNvPr id="0" name=""/>
        <dsp:cNvSpPr/>
      </dsp:nvSpPr>
      <dsp:spPr>
        <a:xfrm>
          <a:off x="0" y="2579"/>
          <a:ext cx="1172218" cy="74700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030" tIns="73788" rIns="62030" bIns="73788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Assign</a:t>
          </a:r>
        </a:p>
      </dsp:txBody>
      <dsp:txXfrm>
        <a:off x="0" y="2579"/>
        <a:ext cx="1172218" cy="747009"/>
      </dsp:txXfrm>
    </dsp:sp>
    <dsp:sp modelId="{6554BE6D-99DC-4CF5-A9B3-DD83B189F9E4}">
      <dsp:nvSpPr>
        <dsp:cNvPr id="0" name=""/>
        <dsp:cNvSpPr/>
      </dsp:nvSpPr>
      <dsp:spPr>
        <a:xfrm>
          <a:off x="1172218" y="794409"/>
          <a:ext cx="4688872" cy="74700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977" tIns="189740" rIns="90977" bIns="1897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 progressiveness and effectiveness of the </a:t>
          </a:r>
          <a:r>
            <a:rPr lang="en-US" sz="1400" kern="1200" dirty="0">
              <a:solidFill>
                <a:srgbClr val="006242"/>
              </a:solidFill>
            </a:rPr>
            <a:t>tax system </a:t>
          </a:r>
          <a:r>
            <a:rPr lang="en-US" sz="1400" kern="1200" dirty="0"/>
            <a:t>to increase tax revenue and ensure equity in financing efforts.</a:t>
          </a:r>
        </a:p>
      </dsp:txBody>
      <dsp:txXfrm>
        <a:off x="1172218" y="794409"/>
        <a:ext cx="4688872" cy="747009"/>
      </dsp:txXfrm>
    </dsp:sp>
    <dsp:sp modelId="{4F707CDA-29F0-4C84-B96B-0E3823D402BA}">
      <dsp:nvSpPr>
        <dsp:cNvPr id="0" name=""/>
        <dsp:cNvSpPr/>
      </dsp:nvSpPr>
      <dsp:spPr>
        <a:xfrm>
          <a:off x="0" y="794409"/>
          <a:ext cx="1172218" cy="74700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030" tIns="73788" rIns="62030" bIns="73788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Enhance</a:t>
          </a:r>
        </a:p>
      </dsp:txBody>
      <dsp:txXfrm>
        <a:off x="0" y="794409"/>
        <a:ext cx="1172218" cy="747009"/>
      </dsp:txXfrm>
    </dsp:sp>
    <dsp:sp modelId="{635BD640-F14C-49B2-965B-E96660509563}">
      <dsp:nvSpPr>
        <dsp:cNvPr id="0" name=""/>
        <dsp:cNvSpPr/>
      </dsp:nvSpPr>
      <dsp:spPr>
        <a:xfrm>
          <a:off x="1172218" y="1586239"/>
          <a:ext cx="4688872" cy="74700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977" tIns="189740" rIns="90977" bIns="1897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revenues from </a:t>
          </a:r>
          <a:r>
            <a:rPr lang="en-US" sz="1400" kern="1200" dirty="0">
              <a:solidFill>
                <a:srgbClr val="006242"/>
              </a:solidFill>
            </a:rPr>
            <a:t>social insurance contributions </a:t>
          </a:r>
          <a:r>
            <a:rPr lang="en-US" sz="1400" kern="1200" dirty="0"/>
            <a:t>by expanding coverage of social insurance schemes to previously uncovered workers.</a:t>
          </a:r>
        </a:p>
      </dsp:txBody>
      <dsp:txXfrm>
        <a:off x="1172218" y="1586239"/>
        <a:ext cx="4688872" cy="747009"/>
      </dsp:txXfrm>
    </dsp:sp>
    <dsp:sp modelId="{164E1163-D776-4603-B3E3-23655B203C81}">
      <dsp:nvSpPr>
        <dsp:cNvPr id="0" name=""/>
        <dsp:cNvSpPr/>
      </dsp:nvSpPr>
      <dsp:spPr>
        <a:xfrm>
          <a:off x="0" y="1586239"/>
          <a:ext cx="1172218" cy="74700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030" tIns="73788" rIns="62030" bIns="73788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Increase</a:t>
          </a:r>
        </a:p>
      </dsp:txBody>
      <dsp:txXfrm>
        <a:off x="0" y="1586239"/>
        <a:ext cx="1172218" cy="747009"/>
      </dsp:txXfrm>
    </dsp:sp>
    <dsp:sp modelId="{C69E7AF3-67D1-4DEF-BD41-3B69BD7A82AF}">
      <dsp:nvSpPr>
        <dsp:cNvPr id="0" name=""/>
        <dsp:cNvSpPr/>
      </dsp:nvSpPr>
      <dsp:spPr>
        <a:xfrm>
          <a:off x="1172218" y="2378070"/>
          <a:ext cx="4688872" cy="74700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977" tIns="189740" rIns="90977" bIns="1897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 efficiency and transparency of </a:t>
          </a:r>
          <a:r>
            <a:rPr lang="en-US" sz="1400" kern="1200" dirty="0">
              <a:solidFill>
                <a:srgbClr val="006242"/>
              </a:solidFill>
            </a:rPr>
            <a:t>public financing </a:t>
          </a:r>
          <a:r>
            <a:rPr lang="en-US" sz="1400" kern="1200" dirty="0"/>
            <a:t>of social protection across all relevant levels and agencies of government and partners. </a:t>
          </a:r>
        </a:p>
      </dsp:txBody>
      <dsp:txXfrm>
        <a:off x="1172218" y="2378070"/>
        <a:ext cx="4688872" cy="747009"/>
      </dsp:txXfrm>
    </dsp:sp>
    <dsp:sp modelId="{14B29A6A-F4CB-4376-B6F0-A9A13700747D}">
      <dsp:nvSpPr>
        <dsp:cNvPr id="0" name=""/>
        <dsp:cNvSpPr/>
      </dsp:nvSpPr>
      <dsp:spPr>
        <a:xfrm>
          <a:off x="0" y="2378070"/>
          <a:ext cx="1172218" cy="74700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030" tIns="73788" rIns="62030" bIns="73788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Improve</a:t>
          </a:r>
        </a:p>
      </dsp:txBody>
      <dsp:txXfrm>
        <a:off x="0" y="2378070"/>
        <a:ext cx="1172218" cy="747009"/>
      </dsp:txXfrm>
    </dsp:sp>
    <dsp:sp modelId="{D028E244-B64C-49A6-A82E-B1AF8164539E}">
      <dsp:nvSpPr>
        <dsp:cNvPr id="0" name=""/>
        <dsp:cNvSpPr/>
      </dsp:nvSpPr>
      <dsp:spPr>
        <a:xfrm>
          <a:off x="1172218" y="3169900"/>
          <a:ext cx="4688872" cy="747009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977" tIns="189740" rIns="90977" bIns="1897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adequate provision of </a:t>
          </a:r>
          <a:r>
            <a:rPr lang="en-US" sz="1400" kern="1200" dirty="0">
              <a:solidFill>
                <a:srgbClr val="006242"/>
              </a:solidFill>
            </a:rPr>
            <a:t>shock-responsive financing</a:t>
          </a:r>
          <a:r>
            <a:rPr lang="en-US" sz="1400" kern="1200" dirty="0"/>
            <a:t>.</a:t>
          </a:r>
        </a:p>
      </dsp:txBody>
      <dsp:txXfrm>
        <a:off x="1172218" y="3169900"/>
        <a:ext cx="4688872" cy="747009"/>
      </dsp:txXfrm>
    </dsp:sp>
    <dsp:sp modelId="{B29BCDDD-9D17-4DDB-973B-E9CC0A6CF3F1}">
      <dsp:nvSpPr>
        <dsp:cNvPr id="0" name=""/>
        <dsp:cNvSpPr/>
      </dsp:nvSpPr>
      <dsp:spPr>
        <a:xfrm>
          <a:off x="0" y="3169900"/>
          <a:ext cx="1172218" cy="74700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030" tIns="73788" rIns="62030" bIns="73788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Ensure</a:t>
          </a:r>
        </a:p>
      </dsp:txBody>
      <dsp:txXfrm>
        <a:off x="0" y="3169900"/>
        <a:ext cx="1172218" cy="747009"/>
      </dsp:txXfrm>
    </dsp:sp>
    <dsp:sp modelId="{11B91DB0-8E2F-448A-9E49-CDA99E5247E8}">
      <dsp:nvSpPr>
        <dsp:cNvPr id="0" name=""/>
        <dsp:cNvSpPr/>
      </dsp:nvSpPr>
      <dsp:spPr>
        <a:xfrm>
          <a:off x="1172218" y="3961730"/>
          <a:ext cx="4688872" cy="74700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977" tIns="189740" rIns="90977" bIns="1897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6242"/>
              </a:solidFill>
            </a:rPr>
            <a:t>climate financing </a:t>
          </a:r>
          <a:r>
            <a:rPr lang="en-US" sz="1400" kern="1200" dirty="0"/>
            <a:t>for Social Protection to ensure a just transition</a:t>
          </a:r>
        </a:p>
      </dsp:txBody>
      <dsp:txXfrm>
        <a:off x="1172218" y="3961730"/>
        <a:ext cx="4688872" cy="747009"/>
      </dsp:txXfrm>
    </dsp:sp>
    <dsp:sp modelId="{EF48ED90-A84A-484B-89D8-4E7E66BEDD0A}">
      <dsp:nvSpPr>
        <dsp:cNvPr id="0" name=""/>
        <dsp:cNvSpPr/>
      </dsp:nvSpPr>
      <dsp:spPr>
        <a:xfrm>
          <a:off x="0" y="3961730"/>
          <a:ext cx="1172218" cy="74700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030" tIns="73788" rIns="62030" bIns="73788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Leverage</a:t>
          </a:r>
        </a:p>
      </dsp:txBody>
      <dsp:txXfrm>
        <a:off x="0" y="3961730"/>
        <a:ext cx="1172218" cy="747009"/>
      </dsp:txXfrm>
    </dsp:sp>
    <dsp:sp modelId="{26DC0031-4E61-46C5-AAA9-C23D07BF436A}">
      <dsp:nvSpPr>
        <dsp:cNvPr id="0" name=""/>
        <dsp:cNvSpPr/>
      </dsp:nvSpPr>
      <dsp:spPr>
        <a:xfrm>
          <a:off x="1172218" y="4753560"/>
          <a:ext cx="4688872" cy="74700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977" tIns="189740" rIns="90977" bIns="1897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inclusive </a:t>
          </a:r>
          <a:r>
            <a:rPr lang="en-US" sz="1400" kern="1200" dirty="0">
              <a:solidFill>
                <a:srgbClr val="006242"/>
              </a:solidFill>
            </a:rPr>
            <a:t>national and social dialogue </a:t>
          </a:r>
          <a:r>
            <a:rPr lang="en-US" sz="1400" kern="1200" dirty="0"/>
            <a:t>to determine the reforms and financing of the social protection system.</a:t>
          </a:r>
        </a:p>
      </dsp:txBody>
      <dsp:txXfrm>
        <a:off x="1172218" y="4753560"/>
        <a:ext cx="4688872" cy="747009"/>
      </dsp:txXfrm>
    </dsp:sp>
    <dsp:sp modelId="{955222BB-3F6E-4C6F-B76A-6916C95A3693}">
      <dsp:nvSpPr>
        <dsp:cNvPr id="0" name=""/>
        <dsp:cNvSpPr/>
      </dsp:nvSpPr>
      <dsp:spPr>
        <a:xfrm>
          <a:off x="0" y="4753560"/>
          <a:ext cx="1172218" cy="74700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030" tIns="73788" rIns="62030" bIns="73788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Engage in</a:t>
          </a:r>
        </a:p>
      </dsp:txBody>
      <dsp:txXfrm>
        <a:off x="0" y="4753560"/>
        <a:ext cx="1172218" cy="7470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FE3EF0-E508-4441-A5EF-9ECD954D6A60}">
      <dsp:nvSpPr>
        <dsp:cNvPr id="0" name=""/>
        <dsp:cNvSpPr/>
      </dsp:nvSpPr>
      <dsp:spPr>
        <a:xfrm>
          <a:off x="0" y="246"/>
          <a:ext cx="4434721" cy="1227503"/>
        </a:xfrm>
        <a:prstGeom prst="round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800" kern="1200"/>
            <a:t>Institutionalized structures for sharing knolwedge and experiences – SP.org, South-South and triangular learning</a:t>
          </a:r>
          <a:endParaRPr lang="en-US" sz="1800" kern="1200"/>
        </a:p>
      </dsp:txBody>
      <dsp:txXfrm>
        <a:off x="59922" y="60168"/>
        <a:ext cx="4314877" cy="1107659"/>
      </dsp:txXfrm>
    </dsp:sp>
    <dsp:sp modelId="{BD3219B8-0E7D-4DAB-8E8B-9CC1544FE572}">
      <dsp:nvSpPr>
        <dsp:cNvPr id="0" name=""/>
        <dsp:cNvSpPr/>
      </dsp:nvSpPr>
      <dsp:spPr>
        <a:xfrm>
          <a:off x="0" y="1241461"/>
          <a:ext cx="4434721" cy="1227503"/>
        </a:xfrm>
        <a:prstGeom prst="roundRect">
          <a:avLst/>
        </a:prstGeom>
        <a:gradFill rotWithShape="0">
          <a:gsLst>
            <a:gs pos="0">
              <a:schemeClr val="accent6">
                <a:shade val="80000"/>
                <a:hueOff val="160640"/>
                <a:satOff val="-6455"/>
                <a:lumOff val="138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160640"/>
                <a:satOff val="-6455"/>
                <a:lumOff val="138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160640"/>
                <a:satOff val="-6455"/>
                <a:lumOff val="138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800" kern="1200"/>
            <a:t>Multilateral/Multisectoral coordination for sharing knowledge through technical support – Global Accelerator</a:t>
          </a:r>
          <a:endParaRPr lang="en-US" sz="1800" kern="1200"/>
        </a:p>
      </dsp:txBody>
      <dsp:txXfrm>
        <a:off x="59922" y="1301383"/>
        <a:ext cx="4314877" cy="1107659"/>
      </dsp:txXfrm>
    </dsp:sp>
    <dsp:sp modelId="{B91C1595-6A09-4606-901A-AFC34E2B256A}">
      <dsp:nvSpPr>
        <dsp:cNvPr id="0" name=""/>
        <dsp:cNvSpPr/>
      </dsp:nvSpPr>
      <dsp:spPr>
        <a:xfrm>
          <a:off x="0" y="2482676"/>
          <a:ext cx="4434721" cy="1227503"/>
        </a:xfrm>
        <a:prstGeom prst="roundRect">
          <a:avLst/>
        </a:prstGeom>
        <a:gradFill rotWithShape="0">
          <a:gsLst>
            <a:gs pos="0">
              <a:schemeClr val="accent6">
                <a:shade val="80000"/>
                <a:hueOff val="321280"/>
                <a:satOff val="-12909"/>
                <a:lumOff val="27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321280"/>
                <a:satOff val="-12909"/>
                <a:lumOff val="27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321280"/>
                <a:satOff val="-12909"/>
                <a:lumOff val="27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800" kern="1200"/>
            <a:t>Broad range of training offers across the UN system, agencies and World Bank (UNSSC, ILOITC, WB flagship courses), including from the global south (TRANSFORM)</a:t>
          </a:r>
          <a:endParaRPr lang="en-US" sz="1800" kern="1200"/>
        </a:p>
      </dsp:txBody>
      <dsp:txXfrm>
        <a:off x="59922" y="2542598"/>
        <a:ext cx="4314877" cy="11076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1E869-1BF3-46CA-A151-CB85CFF92662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F1A47-580E-4AE3-8011-AF776986CC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431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osocc.unocha.org/Report.aspx?page=o0t9pExuBwNxxxslashG2bceJxfTT2uVJnZbo80IXRqQInKLowxxxequa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mailto:cbilo@unicef.org" TargetMode="External"/><Relationship Id="rId5" Type="http://schemas.openxmlformats.org/officeDocument/2006/relationships/hyperlink" Target="https://socialprotection.org/connect/communities/social-protection-crisis-contexts/spiac-b-working-group-linking-humanitarian" TargetMode="External"/><Relationship Id="rId4" Type="http://schemas.openxmlformats.org/officeDocument/2006/relationships/hyperlink" Target="https://socialprotection.org/learn/webinars/agenda-2030-leave-no-one-behind-online-dialogue-inclusive-social-protection-displaced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ocialprotection.org/discover/blog/annual-workshop-spiac-b-working-group-linking-humanitarian-cash-assistance-and-social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F1A47-580E-4AE3-8011-AF776986CC4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310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a7c5dca9f3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rPr>
              <a:t>Sayanti</a:t>
            </a:r>
            <a:endParaRPr/>
          </a:p>
        </p:txBody>
      </p:sp>
      <p:sp>
        <p:nvSpPr>
          <p:cNvPr id="143" name="Google Shape;143;g1a7c5dca9f3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9340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5F879-0589-40D4-B0E5-B74D0CAD5C6C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96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5F879-0589-40D4-B0E5-B74D0CAD5C6C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077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5F879-0589-40D4-B0E5-B74D0CAD5C6C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13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5F879-0589-40D4-B0E5-B74D0CAD5C6C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868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5F879-0589-40D4-B0E5-B74D0CAD5C6C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13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5F879-0589-40D4-B0E5-B74D0CAD5C6C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632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Structural factors: inequalities, pervasive discrimination, low productivity, unfavourable macroeconomic policies and trade regimes, as well as the weakness of public institutions, have contributed to poverty, hunger and malnutrition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</a:rPr>
              <a:t>Coverage gaps vary by region, income level and life cycle risks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F1A47-580E-4AE3-8011-AF776986CC49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36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b="1" dirty="0">
                <a:solidFill>
                  <a:srgbClr val="42BA9D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</a:rPr>
              <a:t>Legal entitlements </a:t>
            </a:r>
            <a:r>
              <a:rPr lang="en-US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</a:rPr>
              <a:t>ensure/generate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Yu Mincho" panose="02020400000000000000" pitchFamily="18" charset="-128"/>
              </a:rPr>
              <a:t>Predictability/certainty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Yu Mincho" panose="02020400000000000000" pitchFamily="18" charset="-128"/>
              </a:rPr>
              <a:t>Enforceability (complaint and appeal mechanisms) </a:t>
            </a:r>
          </a:p>
          <a:p>
            <a:pPr lvl="1"/>
            <a:r>
              <a:rPr lang="en-US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</a:rPr>
              <a:t>Sustainability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Yu Mincho" panose="02020400000000000000" pitchFamily="18" charset="-128"/>
              </a:rPr>
              <a:t>Automatic shock-responsiveness</a:t>
            </a:r>
            <a:endParaRPr lang="en-US" sz="1600" dirty="0">
              <a:effectLst/>
              <a:latin typeface="Calibri" panose="020F0502020204030204" pitchFamily="34" charset="0"/>
              <a:ea typeface="Yu Mincho" panose="02020400000000000000" pitchFamily="18" charset="-128"/>
            </a:endParaRPr>
          </a:p>
          <a:p>
            <a:pPr lvl="1"/>
            <a:r>
              <a:rPr lang="en-US" sz="1600" dirty="0">
                <a:latin typeface="Calibri" panose="020F0502020204030204" pitchFamily="34" charset="0"/>
                <a:ea typeface="Yu Mincho" panose="02020400000000000000" pitchFamily="18" charset="-128"/>
              </a:rPr>
              <a:t>Trust in public institutions</a:t>
            </a:r>
          </a:p>
          <a:p>
            <a:r>
              <a:rPr lang="en-US" sz="2000" b="1" dirty="0">
                <a:solidFill>
                  <a:srgbClr val="42BA9D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</a:rPr>
              <a:t>Food</a:t>
            </a:r>
            <a:r>
              <a:rPr lang="en-US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</a:rPr>
              <a:t> and nutrition</a:t>
            </a:r>
            <a:r>
              <a:rPr lang="en-US" sz="2000" b="1" dirty="0">
                <a:solidFill>
                  <a:srgbClr val="42BA9D"/>
                </a:solidFill>
                <a:latin typeface="Calibri" panose="020F0502020204030204" pitchFamily="34" charset="0"/>
                <a:ea typeface="Yu Mincho" panose="02020400000000000000" pitchFamily="18" charset="-128"/>
              </a:rPr>
              <a:t>-security sensitive social protection </a:t>
            </a:r>
            <a:r>
              <a:rPr lang="en-US" sz="2000" dirty="0">
                <a:latin typeface="Calibri" panose="020F0502020204030204" pitchFamily="34" charset="0"/>
                <a:ea typeface="Yu Mincho" panose="02020400000000000000" pitchFamily="18" charset="-128"/>
              </a:rPr>
              <a:t>requires:</a:t>
            </a:r>
            <a:endParaRPr lang="en-US" sz="2000" dirty="0">
              <a:effectLst/>
              <a:latin typeface="Calibri" panose="020F0502020204030204" pitchFamily="34" charset="0"/>
              <a:ea typeface="Yu Mincho" panose="02020400000000000000" pitchFamily="18" charset="-128"/>
            </a:endParaRPr>
          </a:p>
          <a:p>
            <a:pPr lvl="1"/>
            <a:r>
              <a:rPr lang="en-US" sz="1600" b="1" dirty="0">
                <a:effectLst/>
                <a:latin typeface="Calibri" panose="020F0502020204030204" pitchFamily="34" charset="0"/>
                <a:ea typeface="Yu Mincho" panose="02020400000000000000" pitchFamily="18" charset="-128"/>
              </a:rPr>
              <a:t>Targeting</a:t>
            </a:r>
            <a:r>
              <a:rPr lang="en-US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</a:rPr>
              <a:t> / eligibility criteria that take into account food insecure or populations at risk of </a:t>
            </a:r>
            <a:r>
              <a:rPr lang="en-US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</a:rPr>
              <a:t>malnutritrion</a:t>
            </a:r>
            <a:r>
              <a:rPr lang="en-US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</a:rPr>
              <a:t>: pregnant and breastfeeding women and girls and children in their first 1000 days, or under age 5 when possible</a:t>
            </a:r>
          </a:p>
          <a:p>
            <a:pPr lvl="1"/>
            <a:r>
              <a:rPr lang="en-US" sz="1600" b="1" dirty="0">
                <a:latin typeface="Calibri" panose="020F0502020204030204" pitchFamily="34" charset="0"/>
                <a:ea typeface="Yu Mincho" panose="02020400000000000000" pitchFamily="18" charset="-128"/>
              </a:rPr>
              <a:t>Benefit levels </a:t>
            </a:r>
            <a:r>
              <a:rPr lang="en-US" sz="1600" dirty="0">
                <a:latin typeface="Calibri" panose="020F0502020204030204" pitchFamily="34" charset="0"/>
                <a:ea typeface="Yu Mincho" panose="02020400000000000000" pitchFamily="18" charset="-128"/>
              </a:rPr>
              <a:t>that are set in line with costs of a health diet</a:t>
            </a:r>
          </a:p>
          <a:p>
            <a:pPr lvl="1"/>
            <a:r>
              <a:rPr lang="en-US" sz="1600" b="1" dirty="0">
                <a:effectLst/>
                <a:latin typeface="Calibri" panose="020F0502020204030204" pitchFamily="34" charset="0"/>
                <a:ea typeface="Yu Mincho" panose="02020400000000000000" pitchFamily="18" charset="-128"/>
              </a:rPr>
              <a:t>Benefits modalities </a:t>
            </a:r>
            <a:r>
              <a:rPr lang="en-US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</a:rPr>
              <a:t>(duration, frequency) designed in line with seasonal needs and nutrition objectives </a:t>
            </a:r>
            <a:r>
              <a:rPr lang="en-US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</a:rPr>
              <a:t>(e.g. for the full duration of the first 1,000 days of life)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Yu Mincho" panose="02020400000000000000" pitchFamily="18" charset="-128"/>
              </a:rPr>
              <a:t>The </a:t>
            </a:r>
            <a:r>
              <a:rPr lang="en-US" sz="1600" b="1" dirty="0">
                <a:latin typeface="Calibri" panose="020F0502020204030204" pitchFamily="34" charset="0"/>
                <a:ea typeface="Yu Mincho" panose="02020400000000000000" pitchFamily="18" charset="-128"/>
              </a:rPr>
              <a:t>combination</a:t>
            </a:r>
            <a:r>
              <a:rPr lang="en-US" sz="1600" dirty="0">
                <a:latin typeface="Calibri" panose="020F0502020204030204" pitchFamily="34" charset="0"/>
                <a:ea typeface="Yu Mincho" panose="02020400000000000000" pitchFamily="18" charset="-128"/>
              </a:rPr>
              <a:t> of social protection benefits with awareness/education/behavioral change communication</a:t>
            </a:r>
          </a:p>
          <a:p>
            <a:pPr lvl="1"/>
            <a:r>
              <a:rPr lang="en-US" sz="1600" b="1" dirty="0">
                <a:latin typeface="Calibri" panose="020F0502020204030204" pitchFamily="34" charset="0"/>
                <a:ea typeface="Yu Mincho" panose="02020400000000000000" pitchFamily="18" charset="-128"/>
              </a:rPr>
              <a:t>Strong coordination </a:t>
            </a:r>
            <a:r>
              <a:rPr lang="en-US" sz="1600" dirty="0">
                <a:latin typeface="Calibri" panose="020F0502020204030204" pitchFamily="34" charset="0"/>
                <a:ea typeface="Yu Mincho" panose="02020400000000000000" pitchFamily="18" charset="-128"/>
              </a:rPr>
              <a:t>between nutrition, health and other social protection intervention</a:t>
            </a:r>
          </a:p>
          <a:p>
            <a:pPr lvl="1"/>
            <a:r>
              <a:rPr lang="en-GB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Shifting public </a:t>
            </a:r>
            <a:r>
              <a:rPr lang="en-GB" sz="1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food procurement </a:t>
            </a:r>
            <a:r>
              <a:rPr lang="en-GB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towards healthier options</a:t>
            </a:r>
          </a:p>
          <a:p>
            <a:pPr lvl="1"/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Encouraging productive employment along the </a:t>
            </a:r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food value chain</a:t>
            </a:r>
            <a:endParaRPr lang="en-GB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Removing legal, financial, administrative and information barriers</a:t>
            </a:r>
          </a:p>
          <a:p>
            <a:r>
              <a:rPr lang="fr-CH" sz="2800" dirty="0">
                <a:solidFill>
                  <a:srgbClr val="42BA9D"/>
                </a:solidFill>
              </a:rPr>
              <a:t>Legal </a:t>
            </a:r>
            <a:r>
              <a:rPr lang="fr-CH" sz="2800" dirty="0" err="1">
                <a:solidFill>
                  <a:srgbClr val="42BA9D"/>
                </a:solidFill>
              </a:rPr>
              <a:t>reforms</a:t>
            </a:r>
            <a:r>
              <a:rPr lang="fr-CH" sz="2800" dirty="0">
                <a:solidFill>
                  <a:srgbClr val="42BA9D"/>
                </a:solidFill>
              </a:rPr>
              <a:t>: </a:t>
            </a:r>
          </a:p>
          <a:p>
            <a:pPr lvl="1"/>
            <a:r>
              <a:rPr lang="fr-CH" sz="2400" dirty="0"/>
              <a:t>Social Security Law in Jordan </a:t>
            </a:r>
            <a:r>
              <a:rPr lang="en-GB" sz="2400" dirty="0"/>
              <a:t>extends mandatory social insurance coverage to all workers, including self-employed workers, </a:t>
            </a:r>
          </a:p>
          <a:p>
            <a:pPr lvl="1"/>
            <a:r>
              <a:rPr lang="en-GB" sz="2400" dirty="0"/>
              <a:t>Brazil introduced a category of micro-entrepreneurs, subsidized rural pension scheme calculates contributions as a percentage of the sales value of their produce, </a:t>
            </a:r>
          </a:p>
          <a:p>
            <a:pPr lvl="1"/>
            <a:r>
              <a:rPr lang="en-GB" sz="2400" dirty="0"/>
              <a:t>Algeria: mandatory National Social Security Fund for Non-Wage Earners</a:t>
            </a:r>
          </a:p>
          <a:p>
            <a:pPr marL="457200" lvl="1" indent="0">
              <a:buNone/>
            </a:pPr>
            <a:endParaRPr lang="en-GB" sz="2400" dirty="0"/>
          </a:p>
          <a:p>
            <a:r>
              <a:rPr lang="en-GB" sz="2600" dirty="0">
                <a:solidFill>
                  <a:srgbClr val="42BA9D"/>
                </a:solidFill>
              </a:rPr>
              <a:t>Administration: </a:t>
            </a:r>
          </a:p>
          <a:p>
            <a:pPr lvl="1"/>
            <a:r>
              <a:rPr lang="en-GB" sz="2400" dirty="0"/>
              <a:t>Mobile offices: Brazil and South Africa, </a:t>
            </a:r>
          </a:p>
          <a:p>
            <a:pPr lvl="1"/>
            <a:r>
              <a:rPr lang="en-GB" sz="2400" dirty="0"/>
              <a:t>One-Stop-shops or Single-Window-Offices e.g. in Mongolia, </a:t>
            </a:r>
          </a:p>
          <a:p>
            <a:pPr lvl="1"/>
            <a:r>
              <a:rPr lang="en-GB" sz="2400" dirty="0"/>
              <a:t>Collective insurance agreements facilitated by rural producers’ associations ensure that farmers can be covered by social insurance on the same terms as workers employed in other sectors, Costa Rica </a:t>
            </a:r>
          </a:p>
          <a:p>
            <a:pPr lvl="1"/>
            <a:r>
              <a:rPr lang="en-GB" sz="2400" dirty="0"/>
              <a:t>Contribution collection in line with seasonal patterns, Mongolia, Brazil, Colombia</a:t>
            </a:r>
          </a:p>
          <a:p>
            <a:pPr lvl="1"/>
            <a:r>
              <a:rPr lang="en-GB" sz="2400" dirty="0"/>
              <a:t>Digital technologies for registration, notification, payments, complaints and appeals</a:t>
            </a:r>
          </a:p>
          <a:p>
            <a:pPr lvl="1"/>
            <a:endParaRPr lang="en-US" sz="1400" dirty="0">
              <a:latin typeface="Calibri" panose="020F0502020204030204" pitchFamily="34" charset="0"/>
              <a:ea typeface="Yu Mincho" panose="02020400000000000000" pitchFamily="18" charset="-128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66C3B-290D-4757-B005-7B9B2CFF36C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899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>
                <a:solidFill>
                  <a:srgbClr val="0D0D0D"/>
                </a:solidFill>
                <a:effectLst/>
                <a:latin typeface="Söhne"/>
              </a:rPr>
              <a:t>Thank you for allowing me the opportunity to provide updates on the institutional and financial status of the socialprotection.org platform.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672B2-ECE2-4879-8D46-DE7AAA083EA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087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FDC859-00FE-42E2-96F1-C5E4AFE845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9651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Socialprotection.org was launched as a request from the G20 DWG, that recommended the “</a:t>
            </a:r>
            <a:r>
              <a:rPr lang="en-GB" sz="1800" b="1" i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establishment of a knowledge sharing platform….</a:t>
            </a:r>
            <a:r>
              <a:rPr lang="en-GB" sz="1800" i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r>
              <a:rPr lang="en-GB" sz="1800" b="1" i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to facilitate the generation and transfer of knowledge on effective social protection approaches, </a:t>
            </a:r>
            <a:r>
              <a:rPr lang="en-GB" sz="1800" b="0" i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drawing particularly on the experiences of middle-income countries for the benefit of LICs</a:t>
            </a:r>
            <a:r>
              <a:rPr lang="en-GB" sz="1800" b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” (G20 </a:t>
            </a:r>
            <a:r>
              <a:rPr lang="en-GB" sz="180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DWG 2011).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And now we have a great opportunity, with the Brazilian presidency, to showcase the platform as a best practice, and foster its use, specially by supporting the G20 </a:t>
            </a:r>
            <a:r>
              <a:rPr lang="en-GB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 Alliance Against Hunger and Poverty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672B2-ECE2-4879-8D46-DE7AAA083EA8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072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672B2-ECE2-4879-8D46-DE7AAA083EA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3891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672B2-ECE2-4879-8D46-DE7AAA083EA8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4657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672B2-ECE2-4879-8D46-DE7AAA083EA8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4455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Objective of this governance framework is to provide sustainability for the platform, in order to </a:t>
            </a:r>
            <a:r>
              <a:rPr lang="en-GB" sz="120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improve its functioning, strategy, operations and outreach, but specially to </a:t>
            </a:r>
            <a:r>
              <a:rPr lang="en-GB"/>
              <a:t>foster and facilitate synergies and collaboration among the social protection community.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As proposed, this light structure would have </a:t>
            </a:r>
            <a:r>
              <a:rPr lang="en-GB" sz="1800" b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 advisory board</a:t>
            </a:r>
            <a:r>
              <a:rPr lang="en-GB" sz="18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with rotating voluntary representatives from governments, UN agencies and Development Banks, NGOs and the Academia.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sz="180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A </a:t>
            </a:r>
            <a:r>
              <a:rPr lang="en-GB" sz="1800" b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Secretariat</a:t>
            </a:r>
            <a:r>
              <a:rPr lang="en-GB" sz="180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, composed by team members of the socialprotection.org platform who have the responsibility of coordinating the platform's strategy and operations. </a:t>
            </a:r>
            <a:br>
              <a:rPr lang="en-GB" sz="1800">
                <a:effectLst/>
                <a:latin typeface="Calibri" panose="020F0502020204030204" pitchFamily="34" charset="0"/>
                <a:ea typeface="SimSun" panose="02010600030101010101" pitchFamily="2" charset="-122"/>
              </a:rPr>
            </a:br>
            <a:endParaRPr lang="en-GB" sz="180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sz="180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the </a:t>
            </a:r>
            <a:r>
              <a:rPr lang="en-GB" sz="1800" b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SPIAC-B Community,</a:t>
            </a:r>
            <a:r>
              <a:rPr lang="en-GB" sz="180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who would contribute ad hoc with substantial advice and support to advocacy, strategy, and outreach initiatives.</a:t>
            </a:r>
            <a:br>
              <a:rPr lang="en-GB" sz="1800">
                <a:effectLst/>
                <a:latin typeface="Calibri" panose="020F0502020204030204" pitchFamily="34" charset="0"/>
                <a:ea typeface="SimSun" panose="02010600030101010101" pitchFamily="2" charset="-122"/>
              </a:rPr>
            </a:br>
            <a:endParaRPr lang="en-GB" sz="180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sz="1800" b="1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socialprotection.org members,</a:t>
            </a:r>
            <a:r>
              <a:rPr lang="en-GB" sz="180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that is expected to actively engage in platform activities</a:t>
            </a:r>
            <a:endParaRPr lang="en-GB" sz="180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We welcome everyone to participate actively in the governance. We have put together this proposal, which will be circulated, and we expect feedback from the community draft a final version for approval and to able to move forward.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672B2-ECE2-4879-8D46-DE7AAA083EA8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7480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To give you more details of how the platform can support you, we have put together this brochure of services that…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672B2-ECE2-4879-8D46-DE7AAA083EA8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7496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672B2-ECE2-4879-8D46-DE7AAA083EA8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0462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672B2-ECE2-4879-8D46-DE7AAA083EA8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4863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9E951-E8E6-427A-B6FD-C24C2D1FBC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9625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0B562-8A6C-4FEB-8B77-9C69C9AD327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359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FDC859-00FE-42E2-96F1-C5E4AFE845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037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working group organised 2 webinars in 2023: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Flexible funding and Coordination: The glue to linking humanitarian assistance with social protection - Trends from the Middle East and North Africa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 (17 April 2023 - during the HNPW): https://vosocc.unocha.org/Report.aspx?page=o0t9pExuBwNxxxslashG2bceJxfTT2uVJnZbo80IXRqQInKLowxxxequal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en-GB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Agenda 2030: Leave no one behind - Online dialogue on inclusive social protection for displaced children and their families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(21 September 2023): https://socialprotection.org/learn/webinars/agenda-2030-leave-no-one-behind-online-dialogue-inclusive-social-protection-displaced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+mj-lt"/>
              <a:buAutoNum type="arabicPeriod"/>
              <a:tabLst>
                <a:tab pos="457200" algn="l"/>
              </a:tabLst>
            </a:pP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bi-monthly newsletter 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latest publications, events, blog posts and courses related to the topic of linking Humanitarian Assistance and Social Protection.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Recordings of the webinars and past editions of the newsletter can be found here: </a:t>
            </a:r>
            <a:r>
              <a:rPr lang="en-GB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https://socialprotection.org/connect/communities/social-protection-crisis-contexts/spiac-b-working-group-linking-humanitarian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Please reach out to Charlotte Bilo (</a:t>
            </a:r>
            <a:r>
              <a:rPr lang="en-GB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cbilo@unicef.org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if you would like to receive the Newsletter.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FDC859-00FE-42E2-96F1-C5E4AFE845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106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Every year the group organises an annual workshop, to provide a platform for exchange and hold deeper conversations on certain topics. Last year, the group met in Nairobi. From Nov 6</a:t>
            </a:r>
            <a:r>
              <a:rPr lang="en-GB" sz="1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9</a:t>
            </a:r>
            <a:r>
              <a:rPr lang="en-GB" sz="1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mix of panels with external speakers, group activities as well as a field trip were organised with 2 main objectives: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finalize the ´Common Principles´ document to guide work and advocacy of the working group and agree on next steps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discuss how people’s needs can be better met through HA-SP linkages in contexts of climate induced shocks, conflict and displacement (focus on Kenya and Somalia)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blog post with a summary is available here: </a:t>
            </a:r>
            <a:r>
              <a:rPr lang="en-GB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https://socialprotection.org/discover/blog/annual-workshop-spiac-b-working-group-linking-humanitarian-cash-assistance-and-social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FDC859-00FE-42E2-96F1-C5E4AFE845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195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https://socialprotection.org/discover/publications/common-principles-linking-humanitarian-assistance-and-social-protection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FDC859-00FE-42E2-96F1-C5E4AFE845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563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" name="Google Shape;13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a7c5dca9f3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rPr>
              <a:t>Sayanti</a:t>
            </a:r>
            <a:endParaRPr/>
          </a:p>
        </p:txBody>
      </p:sp>
      <p:sp>
        <p:nvSpPr>
          <p:cNvPr id="143" name="Google Shape;143;g1a7c5dca9f3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a7c5dca9f3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rPr>
              <a:t>Sayanti</a:t>
            </a:r>
            <a:endParaRPr/>
          </a:p>
        </p:txBody>
      </p:sp>
      <p:sp>
        <p:nvSpPr>
          <p:cNvPr id="143" name="Google Shape;143;g1a7c5dca9f3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96570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emf"/><Relationship Id="rId4" Type="http://schemas.openxmlformats.org/officeDocument/2006/relationships/image" Target="../media/image21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emf"/><Relationship Id="rId4" Type="http://schemas.openxmlformats.org/officeDocument/2006/relationships/image" Target="../media/image21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C92A2-4F5B-F57C-02C9-86931BC91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636E1D-2B28-2CAD-C6EB-455A1E120C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EBCCB-FC8B-53E5-7A9B-E8888D332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BE6E-76E4-48A4-9046-E1C25507E074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27F3B-9405-BD1C-EBEE-905760154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4EDAA-3D5A-02C6-D5E9-28F4E6D71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46AC-DB1D-4DD1-B736-029C5DE27EFB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DF1BC-5821-0443-2345-7426D067A0C7}"/>
              </a:ext>
            </a:extLst>
          </p:cNvPr>
          <p:cNvSpPr/>
          <p:nvPr userDrawn="1"/>
        </p:nvSpPr>
        <p:spPr>
          <a:xfrm>
            <a:off x="0" y="4610"/>
            <a:ext cx="12192000" cy="1325563"/>
          </a:xfrm>
          <a:prstGeom prst="rect">
            <a:avLst/>
          </a:prstGeom>
          <a:gradFill>
            <a:gsLst>
              <a:gs pos="0">
                <a:srgbClr val="03196E"/>
              </a:gs>
              <a:gs pos="63000">
                <a:srgbClr val="2858A4"/>
              </a:gs>
              <a:gs pos="88000">
                <a:srgbClr val="6098D3">
                  <a:alpha val="91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C3007-D6D9-EFBB-F1E0-30B645BF2BA1}"/>
              </a:ext>
            </a:extLst>
          </p:cNvPr>
          <p:cNvSpPr txBox="1"/>
          <p:nvPr userDrawn="1"/>
        </p:nvSpPr>
        <p:spPr>
          <a:xfrm>
            <a:off x="8811260" y="-37261"/>
            <a:ext cx="3799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5400" dirty="0">
                <a:solidFill>
                  <a:srgbClr val="5D8FCB"/>
                </a:solidFill>
                <a:latin typeface="Arial Black" panose="020B0A04020102020204" pitchFamily="34" charset="0"/>
              </a:rPr>
              <a:t>SPIAC-B</a:t>
            </a:r>
            <a:endParaRPr lang="en-US" sz="5400" dirty="0">
              <a:solidFill>
                <a:srgbClr val="5D8FC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722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EA525-9B41-5E0A-DCFE-FA0849116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8E2B3F-1FF0-FC13-4D52-7A3341F6F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A6739-114B-1D04-3355-A0D93514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BE6E-76E4-48A4-9046-E1C25507E074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4A543-3C98-CA15-BFAE-C274BF2FD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B1B51-77B5-09AD-76A0-DA4B464E3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46AC-DB1D-4DD1-B736-029C5DE27EFB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4BAD45-6B0C-205B-9DD9-30802AF7AA74}"/>
              </a:ext>
            </a:extLst>
          </p:cNvPr>
          <p:cNvSpPr/>
          <p:nvPr userDrawn="1"/>
        </p:nvSpPr>
        <p:spPr>
          <a:xfrm>
            <a:off x="0" y="4610"/>
            <a:ext cx="12192000" cy="1325563"/>
          </a:xfrm>
          <a:prstGeom prst="rect">
            <a:avLst/>
          </a:prstGeom>
          <a:gradFill>
            <a:gsLst>
              <a:gs pos="0">
                <a:srgbClr val="03196E"/>
              </a:gs>
              <a:gs pos="63000">
                <a:srgbClr val="2858A4"/>
              </a:gs>
              <a:gs pos="88000">
                <a:srgbClr val="6098D3">
                  <a:alpha val="91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DE0C2B-27FA-66BA-97A6-A359E72279A5}"/>
              </a:ext>
            </a:extLst>
          </p:cNvPr>
          <p:cNvSpPr txBox="1"/>
          <p:nvPr userDrawn="1"/>
        </p:nvSpPr>
        <p:spPr>
          <a:xfrm>
            <a:off x="8811260" y="-37261"/>
            <a:ext cx="3799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5400" dirty="0">
                <a:solidFill>
                  <a:srgbClr val="5D8FCB"/>
                </a:solidFill>
                <a:latin typeface="Arial Black" panose="020B0A04020102020204" pitchFamily="34" charset="0"/>
              </a:rPr>
              <a:t>SPIAC-B</a:t>
            </a:r>
            <a:endParaRPr lang="en-US" sz="5400" dirty="0">
              <a:solidFill>
                <a:srgbClr val="5D8FCB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97B0B10-7063-4354-5C36-CDEE27A16992}"/>
              </a:ext>
            </a:extLst>
          </p:cNvPr>
          <p:cNvSpPr txBox="1">
            <a:spLocks/>
          </p:cNvSpPr>
          <p:nvPr userDrawn="1"/>
        </p:nvSpPr>
        <p:spPr>
          <a:xfrm>
            <a:off x="838200" y="3738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427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3B1F5B-B1E7-F839-D9B7-6A208EF569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B2346A-CCF1-DE94-D577-000F373713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AA7AB-05D2-2A4C-4B80-7CA7EC58E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BE6E-76E4-48A4-9046-E1C25507E074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296A3-1D8D-3827-9188-A35F39714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014A4-1E69-365B-AF42-EC1ECC38D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46AC-DB1D-4DD1-B736-029C5DE27EFB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4D2FC7-B76F-60FA-1F2B-65CD4C30AB88}"/>
              </a:ext>
            </a:extLst>
          </p:cNvPr>
          <p:cNvSpPr/>
          <p:nvPr userDrawn="1"/>
        </p:nvSpPr>
        <p:spPr>
          <a:xfrm>
            <a:off x="0" y="4610"/>
            <a:ext cx="12192000" cy="1325563"/>
          </a:xfrm>
          <a:prstGeom prst="rect">
            <a:avLst/>
          </a:prstGeom>
          <a:gradFill>
            <a:gsLst>
              <a:gs pos="0">
                <a:srgbClr val="03196E"/>
              </a:gs>
              <a:gs pos="63000">
                <a:srgbClr val="2858A4"/>
              </a:gs>
              <a:gs pos="88000">
                <a:srgbClr val="6098D3">
                  <a:alpha val="91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372A25-064C-22E3-2306-46E5900DC466}"/>
              </a:ext>
            </a:extLst>
          </p:cNvPr>
          <p:cNvSpPr txBox="1"/>
          <p:nvPr userDrawn="1"/>
        </p:nvSpPr>
        <p:spPr>
          <a:xfrm>
            <a:off x="8811260" y="-37261"/>
            <a:ext cx="3799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5400" dirty="0">
                <a:solidFill>
                  <a:srgbClr val="5D8FCB"/>
                </a:solidFill>
                <a:latin typeface="Arial Black" panose="020B0A04020102020204" pitchFamily="34" charset="0"/>
              </a:rPr>
              <a:t>SPIAC-B</a:t>
            </a:r>
            <a:endParaRPr lang="en-US" sz="5400" dirty="0">
              <a:solidFill>
                <a:srgbClr val="5D8FC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764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gradFill>
          <a:gsLst>
            <a:gs pos="0">
              <a:srgbClr val="03196E"/>
            </a:gs>
            <a:gs pos="63000">
              <a:srgbClr val="2858A4"/>
            </a:gs>
            <a:gs pos="88000">
              <a:srgbClr val="6098D3">
                <a:alpha val="91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5E4C7-9274-4F26-A67F-6F4BBEEF2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2C5D-6426-423F-8CC1-85A6C721E70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E2E15-2D5C-407B-821A-46B590973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F7C90-F347-4A5C-83EA-F0765243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5EEB4-0692-4B71-A9D1-196296B7D94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68E3CF-489D-49C9-ABAC-D5EB8068B074}"/>
              </a:ext>
            </a:extLst>
          </p:cNvPr>
          <p:cNvSpPr txBox="1"/>
          <p:nvPr userDrawn="1"/>
        </p:nvSpPr>
        <p:spPr>
          <a:xfrm>
            <a:off x="8067040" y="19090"/>
            <a:ext cx="44179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6600" dirty="0">
                <a:solidFill>
                  <a:srgbClr val="5D8FCB"/>
                </a:solidFill>
                <a:latin typeface="Arial Black" panose="020B0A04020102020204" pitchFamily="34" charset="0"/>
              </a:rPr>
              <a:t>SPIAC-B</a:t>
            </a:r>
            <a:endParaRPr lang="en-US" sz="6600" dirty="0">
              <a:solidFill>
                <a:srgbClr val="5D8FC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77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2ECE822-6EB3-F098-C895-9BA00E231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77CDDF9-B27D-5427-DE97-4CC289F6D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EC6C8CF-5A31-18FF-AF97-804835094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0E8CB69-B946-B908-CF9D-CF6D5941C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32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39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B5E1BFE-82E5-A2A3-DE2E-DF691FE50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835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Kette enthält.&#10;&#10;Automatisch generierte Beschreibung">
            <a:extLst>
              <a:ext uri="{FF2B5EF4-FFF2-40B4-BE49-F238E27FC236}">
                <a16:creationId xmlns:a16="http://schemas.microsoft.com/office/drawing/2014/main" id="{82995FEF-F44E-4720-98FA-B2AE557B118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3" b="26747"/>
          <a:stretch/>
        </p:blipFill>
        <p:spPr bwMode="gray">
          <a:xfrm>
            <a:off x="164181" y="165101"/>
            <a:ext cx="11858487" cy="4721860"/>
          </a:xfrm>
          <a:prstGeom prst="rect">
            <a:avLst/>
          </a:prstGeom>
        </p:spPr>
      </p:pic>
      <p:pic>
        <p:nvPicPr>
          <p:cNvPr id="18" name="Grafik 17" descr="Ein Bild, das Säge enthält.&#10;&#10;Automatisch generierte Beschreibung">
            <a:extLst>
              <a:ext uri="{FF2B5EF4-FFF2-40B4-BE49-F238E27FC236}">
                <a16:creationId xmlns:a16="http://schemas.microsoft.com/office/drawing/2014/main" id="{57A5703D-6864-419D-AAFF-48396C4B22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4180" y="846875"/>
            <a:ext cx="11860800" cy="4040085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slide/headline</a:t>
            </a:r>
            <a:br>
              <a:rPr lang="en-GB" dirty="0"/>
            </a:br>
            <a:r>
              <a:rPr lang="en-GB" dirty="0"/>
              <a:t>with colour GIZ key visual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This is the sub-line</a:t>
            </a:r>
          </a:p>
          <a:p>
            <a:pPr lvl="0"/>
            <a:r>
              <a:rPr lang="en-GB"/>
              <a:t>Project name | Date</a:t>
            </a:r>
            <a:endParaRPr lang="en-GB" dirty="0"/>
          </a:p>
        </p:txBody>
      </p:sp>
      <p:sp>
        <p:nvSpPr>
          <p:cNvPr id="13" name="Bar">
            <a:extLst>
              <a:ext uri="{FF2B5EF4-FFF2-40B4-BE49-F238E27FC236}">
                <a16:creationId xmlns:a16="http://schemas.microsoft.com/office/drawing/2014/main" id="{BD21318B-3022-42D5-AB5E-3CB62091D006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dirty="0" err="1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10368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/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F0DB5C6-9E74-4378-9827-68473EFA35F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3" b="26747"/>
          <a:stretch/>
        </p:blipFill>
        <p:spPr bwMode="gray">
          <a:xfrm>
            <a:off x="164181" y="165100"/>
            <a:ext cx="11858487" cy="4721861"/>
          </a:xfrm>
          <a:prstGeom prst="rect">
            <a:avLst/>
          </a:prstGeom>
        </p:spPr>
      </p:pic>
      <p:pic>
        <p:nvPicPr>
          <p:cNvPr id="15" name="Grafik 14" descr="Ein Bild, das Säge enthält.&#10;&#10;Automatisch generierte Beschreibung">
            <a:extLst>
              <a:ext uri="{FF2B5EF4-FFF2-40B4-BE49-F238E27FC236}">
                <a16:creationId xmlns:a16="http://schemas.microsoft.com/office/drawing/2014/main" id="{31687CA2-4830-4EA3-B6BE-4D04E1B836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4180" y="846875"/>
            <a:ext cx="11860800" cy="4040085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8C59F0BE-E094-4F6F-B663-07A571A19A62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slide/headline</a:t>
            </a:r>
            <a:br>
              <a:rPr lang="en-GB" dirty="0"/>
            </a:br>
            <a:r>
              <a:rPr lang="en-GB" dirty="0"/>
              <a:t>with b/w GIZ key visual</a:t>
            </a:r>
          </a:p>
        </p:txBody>
      </p:sp>
    </p:spTree>
    <p:extLst>
      <p:ext uri="{BB962C8B-B14F-4D97-AF65-F5344CB8AC3E}">
        <p14:creationId xmlns:p14="http://schemas.microsoft.com/office/powerpoint/2010/main" val="48620936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8B5BB38C-C268-430A-95D0-A4989E9A61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418" r="36621"/>
          <a:stretch/>
        </p:blipFill>
        <p:spPr>
          <a:xfrm>
            <a:off x="9996729" y="1029491"/>
            <a:ext cx="517191" cy="787908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033EF87-771C-4B92-ADFE-7B13B36298B2}"/>
              </a:ext>
            </a:extLst>
          </p:cNvPr>
          <p:cNvGrpSpPr/>
          <p:nvPr userDrawn="1"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4" name="Grafik 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819D2676-9436-4032-BE32-30435B740A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F4035884-6A0A-4E92-9DBD-74348932C0B3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25" name="Rechteck">
            <a:extLst>
              <a:ext uri="{FF2B5EF4-FFF2-40B4-BE49-F238E27FC236}">
                <a16:creationId xmlns:a16="http://schemas.microsoft.com/office/drawing/2014/main" id="{F2E38B50-980D-47A1-BF50-09C022DE3178}"/>
              </a:ext>
            </a:extLst>
          </p:cNvPr>
          <p:cNvSpPr/>
          <p:nvPr userDrawn="1"/>
        </p:nvSpPr>
        <p:spPr bwMode="gray">
          <a:xfrm>
            <a:off x="10040048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sp>
        <p:nvSpPr>
          <p:cNvPr id="3" name="1.">
            <a:extLst>
              <a:ext uri="{FF2B5EF4-FFF2-40B4-BE49-F238E27FC236}">
                <a16:creationId xmlns:a16="http://schemas.microsoft.com/office/drawing/2014/main" id="{6C4143CA-4DB1-41D8-8702-2CD00961FDB5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16" name="2.">
            <a:extLst>
              <a:ext uri="{FF2B5EF4-FFF2-40B4-BE49-F238E27FC236}">
                <a16:creationId xmlns:a16="http://schemas.microsoft.com/office/drawing/2014/main" id="{8F222F02-A2DC-42E9-84D4-4ACEFEE70A4D}"/>
              </a:ext>
            </a:extLst>
          </p:cNvPr>
          <p:cNvSpPr/>
          <p:nvPr userDrawn="1"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23" name="3.">
            <a:extLst>
              <a:ext uri="{FF2B5EF4-FFF2-40B4-BE49-F238E27FC236}">
                <a16:creationId xmlns:a16="http://schemas.microsoft.com/office/drawing/2014/main" id="{C15972D1-066C-49B6-94E5-4A7A0A3B2587}"/>
              </a:ext>
            </a:extLst>
          </p:cNvPr>
          <p:cNvSpPr/>
          <p:nvPr userDrawn="1"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17" name="Bar">
            <a:extLst>
              <a:ext uri="{FF2B5EF4-FFF2-40B4-BE49-F238E27FC236}">
                <a16:creationId xmlns:a16="http://schemas.microsoft.com/office/drawing/2014/main" id="{F01B0C4A-732E-4BC2-A2D7-A086E4E5403B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how">
            <a:extLst>
              <a:ext uri="{FF2B5EF4-FFF2-40B4-BE49-F238E27FC236}">
                <a16:creationId xmlns:a16="http://schemas.microsoft.com/office/drawing/2014/main" id="{B4432FF7-B852-4F03-B6BA-EEC7AD563D82}"/>
              </a:ext>
            </a:extLst>
          </p:cNvPr>
          <p:cNvSpPr txBox="1"/>
          <p:nvPr userDrawn="1"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4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slide/headline</a:t>
            </a:r>
            <a:br>
              <a:rPr lang="en-GB" dirty="0"/>
            </a:br>
            <a:r>
              <a:rPr lang="en-GB" dirty="0"/>
              <a:t>with background photo (interchangeable)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gray">
          <a:xfrm>
            <a:off x="9996030" y="1966807"/>
            <a:ext cx="1662545" cy="114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0195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/free-form sel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r">
            <a:extLst>
              <a:ext uri="{FF2B5EF4-FFF2-40B4-BE49-F238E27FC236}">
                <a16:creationId xmlns:a16="http://schemas.microsoft.com/office/drawing/2014/main" id="{F01B0C4A-732E-4BC2-A2D7-A086E4E5403B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8" name="Headline">
            <a:extLst>
              <a:ext uri="{FF2B5EF4-FFF2-40B4-BE49-F238E27FC236}">
                <a16:creationId xmlns:a16="http://schemas.microsoft.com/office/drawing/2014/main" id="{813E0E27-07DF-4161-8BD6-EBA305CB51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2"/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 for illustration/free-form selection</a:t>
            </a:r>
            <a:br>
              <a:rPr lang="en-GB" dirty="0"/>
            </a:br>
            <a:r>
              <a:rPr lang="en-GB" dirty="0"/>
              <a:t>with white background (interchangeable)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0396670" y="1966807"/>
            <a:ext cx="1662545" cy="1147156"/>
          </a:xfrm>
          <a:prstGeom prst="rect">
            <a:avLst/>
          </a:prstGeom>
        </p:spPr>
      </p:pic>
      <p:sp>
        <p:nvSpPr>
          <p:cNvPr id="29" name="1.">
            <a:extLst>
              <a:ext uri="{FF2B5EF4-FFF2-40B4-BE49-F238E27FC236}">
                <a16:creationId xmlns:a16="http://schemas.microsoft.com/office/drawing/2014/main" id="{20B6CB06-5705-4A0C-80E4-F97390E0F331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30" name="2.">
            <a:extLst>
              <a:ext uri="{FF2B5EF4-FFF2-40B4-BE49-F238E27FC236}">
                <a16:creationId xmlns:a16="http://schemas.microsoft.com/office/drawing/2014/main" id="{D84EBA1A-4DAD-4862-AA4E-9880DC7763BC}"/>
              </a:ext>
            </a:extLst>
          </p:cNvPr>
          <p:cNvSpPr/>
          <p:nvPr userDrawn="1"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1" name="3.">
            <a:extLst>
              <a:ext uri="{FF2B5EF4-FFF2-40B4-BE49-F238E27FC236}">
                <a16:creationId xmlns:a16="http://schemas.microsoft.com/office/drawing/2014/main" id="{B2678BDE-5861-465F-B7A9-0C02CEA5146A}"/>
              </a:ext>
            </a:extLst>
          </p:cNvPr>
          <p:cNvSpPr/>
          <p:nvPr userDrawn="1"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2" name="how">
            <a:extLst>
              <a:ext uri="{FF2B5EF4-FFF2-40B4-BE49-F238E27FC236}">
                <a16:creationId xmlns:a16="http://schemas.microsoft.com/office/drawing/2014/main" id="{DD9A8E2A-61F9-4B3C-9A2B-7F7E505F0D6A}"/>
              </a:ext>
            </a:extLst>
          </p:cNvPr>
          <p:cNvSpPr txBox="1"/>
          <p:nvPr userDrawn="1"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pic>
        <p:nvPicPr>
          <p:cNvPr id="23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624386F1-94F3-4226-906F-12B82E9AA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418" r="36621"/>
          <a:stretch/>
        </p:blipFill>
        <p:spPr>
          <a:xfrm>
            <a:off x="10396670" y="1029491"/>
            <a:ext cx="517191" cy="787908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105A1CD3-65ED-4979-8ED3-C6C6D69CA36F}"/>
              </a:ext>
            </a:extLst>
          </p:cNvPr>
          <p:cNvGrpSpPr/>
          <p:nvPr userDrawn="1"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34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51D59DA1-E2B0-4CDB-A12E-01AA9A73E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CA75C1DE-0310-44D2-BF9A-8AF0BB55C2BA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36" name="Rechteck">
            <a:extLst>
              <a:ext uri="{FF2B5EF4-FFF2-40B4-BE49-F238E27FC236}">
                <a16:creationId xmlns:a16="http://schemas.microsoft.com/office/drawing/2014/main" id="{E6AB41C2-B97C-4B5B-B3A7-980B47D8BCA4}"/>
              </a:ext>
            </a:extLst>
          </p:cNvPr>
          <p:cNvSpPr/>
          <p:nvPr userDrawn="1"/>
        </p:nvSpPr>
        <p:spPr bwMode="gray">
          <a:xfrm>
            <a:off x="10439990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220668410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73479-8996-DA6A-B53B-FA5A592A5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3B021-05D4-4BD8-CFBC-D63B75110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BE6E-76E4-48A4-9046-E1C25507E074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01A18-37FD-466F-393B-30D321E1D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5E0AF-BF07-576B-8357-BEAEAAD7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46AC-DB1D-4DD1-B736-029C5DE27EFB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7D22B6-FDB5-7FCB-479A-50C5A67EC5A1}"/>
              </a:ext>
            </a:extLst>
          </p:cNvPr>
          <p:cNvSpPr/>
          <p:nvPr userDrawn="1"/>
        </p:nvSpPr>
        <p:spPr>
          <a:xfrm>
            <a:off x="0" y="4610"/>
            <a:ext cx="12192000" cy="1325563"/>
          </a:xfrm>
          <a:prstGeom prst="rect">
            <a:avLst/>
          </a:prstGeom>
          <a:gradFill>
            <a:gsLst>
              <a:gs pos="0">
                <a:srgbClr val="03196E"/>
              </a:gs>
              <a:gs pos="63000">
                <a:srgbClr val="2858A4"/>
              </a:gs>
              <a:gs pos="88000">
                <a:srgbClr val="6098D3">
                  <a:alpha val="91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F5C8C4-FC4E-FEF4-F988-F1C55850CD57}"/>
              </a:ext>
            </a:extLst>
          </p:cNvPr>
          <p:cNvSpPr txBox="1"/>
          <p:nvPr userDrawn="1"/>
        </p:nvSpPr>
        <p:spPr>
          <a:xfrm>
            <a:off x="8811260" y="-37261"/>
            <a:ext cx="3799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5400" dirty="0">
                <a:solidFill>
                  <a:srgbClr val="5D8FCB"/>
                </a:solidFill>
                <a:latin typeface="Arial Black" panose="020B0A04020102020204" pitchFamily="34" charset="0"/>
              </a:rPr>
              <a:t>SPIAC-B</a:t>
            </a:r>
            <a:endParaRPr lang="en-US" sz="5400" dirty="0">
              <a:solidFill>
                <a:srgbClr val="5D8FCB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87F94F-619D-11CF-19ED-63C26679B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2767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r">
            <a:extLst>
              <a:ext uri="{FF2B5EF4-FFF2-40B4-BE49-F238E27FC236}">
                <a16:creationId xmlns:a16="http://schemas.microsoft.com/office/drawing/2014/main" id="{8C59F0BE-E094-4F6F-B663-07A571A19A62}"/>
              </a:ext>
            </a:extLst>
          </p:cNvPr>
          <p:cNvSpPr/>
          <p:nvPr userDrawn="1"/>
        </p:nvSpPr>
        <p:spPr bwMode="gray">
          <a:xfrm>
            <a:off x="7158790" y="4886960"/>
            <a:ext cx="4863877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Alternative title slide</a:t>
            </a:r>
            <a:br>
              <a:rPr lang="en-GB" dirty="0"/>
            </a:br>
            <a:r>
              <a:rPr lang="en-GB" dirty="0"/>
              <a:t>without photo</a:t>
            </a:r>
          </a:p>
        </p:txBody>
      </p:sp>
      <p:grpSp>
        <p:nvGrpSpPr>
          <p:cNvPr id="8" name="Key Visual">
            <a:extLst>
              <a:ext uri="{FF2B5EF4-FFF2-40B4-BE49-F238E27FC236}">
                <a16:creationId xmlns:a16="http://schemas.microsoft.com/office/drawing/2014/main" id="{1E0F1E1C-CA23-484C-B4BB-7C7FB71D6C86}"/>
              </a:ext>
            </a:extLst>
          </p:cNvPr>
          <p:cNvGrpSpPr/>
          <p:nvPr userDrawn="1"/>
        </p:nvGrpSpPr>
        <p:grpSpPr bwMode="gray">
          <a:xfrm>
            <a:off x="164181" y="165101"/>
            <a:ext cx="5044017" cy="1340924"/>
            <a:chOff x="4846637" y="119557"/>
            <a:chExt cx="3783013" cy="1005693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361BEDD0-CC28-449C-8AF8-28ECB9820DCA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AF78ACF-6170-47AC-80E0-F6021AD8B19F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5BAE5611-256D-4234-B00F-EB779B3EA9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D32235C7-71CD-4034-844A-03FD0D112CE2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717CA073-D9FE-4EFD-801F-27AB9308B31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5249704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F0E6115A-0138-4831-8CBC-F3B86D466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 marL="304792" indent="-304792">
              <a:spcBef>
                <a:spcPts val="2400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452EF93-E523-4879-A016-E498F54384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22 Jan. 2019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153431B-7D6D-4B55-A0DF-4377721478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SPIAC-B working group Digital Social Protection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190EEF8-EC05-4B47-999A-57A36EBAB7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97102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grpSp>
        <p:nvGrpSpPr>
          <p:cNvPr id="6" name="Key Visual">
            <a:extLst>
              <a:ext uri="{FF2B5EF4-FFF2-40B4-BE49-F238E27FC236}">
                <a16:creationId xmlns:a16="http://schemas.microsoft.com/office/drawing/2014/main" id="{77156747-85E7-4ED4-B2ED-42ABA70FA613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E6C23C4-9083-4866-858D-0C04644D965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FB0BB156-07F2-4B83-B5A7-E91DE0017F5B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6502DB2-D1D5-44BB-955E-FA20933B0C5A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A25DFF6E-FE1D-49A8-A873-770951547FF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8E38456C-C414-4CEB-A953-0F72775B0C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32E1886A-3475-4E66-B3BF-1AD48A203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9563579" cy="374684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304792" marR="0" lvl="0" indent="-304792" algn="l" defTabSz="914377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Click to add text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E5D8E01E-F49F-4D57-89D4-E949623D1DC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BCF8D0CE-4095-4F50-924A-6E387AE4CF2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SPIAC-B working group Digital Social Protection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509B031-4623-4B3A-8E75-E14CEB8CCF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05932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b/w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pic>
        <p:nvPicPr>
          <p:cNvPr id="20" name="Grafik 19" descr="Ein Bild, das Säge enthält.&#10;&#10;Automatisch generierte Beschreibung">
            <a:extLst>
              <a:ext uri="{FF2B5EF4-FFF2-40B4-BE49-F238E27FC236}">
                <a16:creationId xmlns:a16="http://schemas.microsoft.com/office/drawing/2014/main" id="{BCF144E3-F322-4496-87EE-8035011D1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4180" y="2093674"/>
            <a:ext cx="11860800" cy="4040085"/>
          </a:xfrm>
          <a:prstGeom prst="rect">
            <a:avLst/>
          </a:prstGeom>
        </p:spPr>
      </p:pic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3793150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Section start slide</a:t>
            </a:r>
            <a:br>
              <a:rPr lang="en-GB" dirty="0"/>
            </a:br>
            <a:r>
              <a:rPr lang="en-GB" dirty="0"/>
              <a:t>with b/w GIZ key visual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DC1FF66-9C6A-433E-8553-8083512E962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F569824-8B73-4A2E-B4EF-29A198DE52A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SPIAC-B working group Digital Social Protection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40C7464-2E6B-420A-8943-567BDD6494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88805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Section start slide</a:t>
            </a:r>
            <a:br>
              <a:rPr lang="en-GB" dirty="0"/>
            </a:br>
            <a:r>
              <a:rPr lang="en-GB" dirty="0"/>
              <a:t>with background photo (interchangeable)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9996030" y="1966807"/>
            <a:ext cx="1662545" cy="1147156"/>
          </a:xfrm>
          <a:prstGeom prst="rect">
            <a:avLst/>
          </a:prstGeom>
        </p:spPr>
      </p:pic>
      <p:sp>
        <p:nvSpPr>
          <p:cNvPr id="28" name="Subline">
            <a:extLst>
              <a:ext uri="{FF2B5EF4-FFF2-40B4-BE49-F238E27FC236}">
                <a16:creationId xmlns:a16="http://schemas.microsoft.com/office/drawing/2014/main" id="{6699B1E5-C447-4674-92BB-C2A1F3ADCF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</p:txBody>
      </p:sp>
      <p:sp>
        <p:nvSpPr>
          <p:cNvPr id="29" name="1.">
            <a:extLst>
              <a:ext uri="{FF2B5EF4-FFF2-40B4-BE49-F238E27FC236}">
                <a16:creationId xmlns:a16="http://schemas.microsoft.com/office/drawing/2014/main" id="{DF731E94-BC4E-4147-8280-79F13CCEF08B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30" name="2.">
            <a:extLst>
              <a:ext uri="{FF2B5EF4-FFF2-40B4-BE49-F238E27FC236}">
                <a16:creationId xmlns:a16="http://schemas.microsoft.com/office/drawing/2014/main" id="{6B919EA4-50E9-46C9-AC5A-76AC20E25106}"/>
              </a:ext>
            </a:extLst>
          </p:cNvPr>
          <p:cNvSpPr/>
          <p:nvPr userDrawn="1"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1" name="3.">
            <a:extLst>
              <a:ext uri="{FF2B5EF4-FFF2-40B4-BE49-F238E27FC236}">
                <a16:creationId xmlns:a16="http://schemas.microsoft.com/office/drawing/2014/main" id="{36FCB48E-A225-433E-9552-1EC05D2E90CB}"/>
              </a:ext>
            </a:extLst>
          </p:cNvPr>
          <p:cNvSpPr/>
          <p:nvPr userDrawn="1"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2" name="how">
            <a:extLst>
              <a:ext uri="{FF2B5EF4-FFF2-40B4-BE49-F238E27FC236}">
                <a16:creationId xmlns:a16="http://schemas.microsoft.com/office/drawing/2014/main" id="{308DC210-80AE-4E96-8C9E-08E1D0F3C4B1}"/>
              </a:ext>
            </a:extLst>
          </p:cNvPr>
          <p:cNvSpPr txBox="1"/>
          <p:nvPr userDrawn="1"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A10962-7562-45EF-9BCC-CF8E4A8ECDD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EDF0250-D30F-4BC8-BDE1-DB1BD325237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/>
              <a:t>SPIAC-B working group Digital Social Protection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8F0E3FB-E27A-4457-B526-B2D2906906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3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FC53F5D-C099-4AB8-BEA0-0C0599C54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418" r="36621"/>
          <a:stretch/>
        </p:blipFill>
        <p:spPr>
          <a:xfrm>
            <a:off x="9996729" y="1029491"/>
            <a:ext cx="517191" cy="787908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71BF95A1-C507-454F-AD5B-C1AE17A76F07}"/>
              </a:ext>
            </a:extLst>
          </p:cNvPr>
          <p:cNvGrpSpPr/>
          <p:nvPr userDrawn="1"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34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355A07BF-0F32-412A-AAD2-48911D07B2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B2564D52-B4AC-4D61-B46E-BE3CE7851C95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36" name="Rechteck">
            <a:extLst>
              <a:ext uri="{FF2B5EF4-FFF2-40B4-BE49-F238E27FC236}">
                <a16:creationId xmlns:a16="http://schemas.microsoft.com/office/drawing/2014/main" id="{9A38222B-6179-4D47-87DD-F77D00C82A5F}"/>
              </a:ext>
            </a:extLst>
          </p:cNvPr>
          <p:cNvSpPr/>
          <p:nvPr userDrawn="1"/>
        </p:nvSpPr>
        <p:spPr bwMode="gray">
          <a:xfrm>
            <a:off x="10040048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282639078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</p:txBody>
      </p:sp>
      <p:grpSp>
        <p:nvGrpSpPr>
          <p:cNvPr id="8" name="Key Visual">
            <a:extLst>
              <a:ext uri="{FF2B5EF4-FFF2-40B4-BE49-F238E27FC236}">
                <a16:creationId xmlns:a16="http://schemas.microsoft.com/office/drawing/2014/main" id="{1E0F1E1C-CA23-484C-B4BB-7C7FB71D6C86}"/>
              </a:ext>
            </a:extLst>
          </p:cNvPr>
          <p:cNvGrpSpPr/>
          <p:nvPr userDrawn="1"/>
        </p:nvGrpSpPr>
        <p:grpSpPr bwMode="gray">
          <a:xfrm>
            <a:off x="164181" y="165101"/>
            <a:ext cx="5044017" cy="1340924"/>
            <a:chOff x="4846637" y="119557"/>
            <a:chExt cx="3783013" cy="1005693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361BEDD0-CC28-449C-8AF8-28ECB9820DCA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AF78ACF-6170-47AC-80E0-F6021AD8B19F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5BAE5611-256D-4234-B00F-EB779B3EA9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D32235C7-71CD-4034-844A-03FD0D112CE2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717CA073-D9FE-4EFD-801F-27AB9308B31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D88D0E22-2017-4208-9ADC-47A2FAF1D43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9F9B96F-E57D-429A-9EB5-D561A8B62E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SPIAC-B working group Digital Social Protection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AA07C4F-927A-4ADF-8F4E-0E641F59E17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9D1EAF-1995-A144-BA4D-0C2A2A307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4648050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b/w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Intermediate slide</a:t>
            </a:r>
            <a:endParaRPr lang="en-GB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0132F28-06B2-4221-9B40-46373C4BF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1382050-2B79-493B-95AA-DBF7B8349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SPIAC-B working group Digital Social Protection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291D8C-7803-47D0-8143-6798277D7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689925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Intermediate slide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4858B5A-3D9C-44AE-ADA7-B7DF2E935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743612B-9303-4BD1-8570-21C327D0D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SPIAC-B working group Digital Social Protection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4C8BC3-F5EC-4CDC-BEF6-A683BD9DD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249887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whit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Intermediate slide</a:t>
            </a:r>
            <a:endParaRPr lang="en-GB" dirty="0"/>
          </a:p>
        </p:txBody>
      </p:sp>
      <p:grpSp>
        <p:nvGrpSpPr>
          <p:cNvPr id="12" name="Key Visual">
            <a:extLst>
              <a:ext uri="{FF2B5EF4-FFF2-40B4-BE49-F238E27FC236}">
                <a16:creationId xmlns:a16="http://schemas.microsoft.com/office/drawing/2014/main" id="{D9D8699C-EAEE-4654-9DB5-5DBEA94DFD69}"/>
              </a:ext>
            </a:extLst>
          </p:cNvPr>
          <p:cNvGrpSpPr/>
          <p:nvPr userDrawn="1"/>
        </p:nvGrpSpPr>
        <p:grpSpPr bwMode="gray">
          <a:xfrm flipV="1">
            <a:off x="164179" y="4525210"/>
            <a:ext cx="6050711" cy="1608548"/>
            <a:chOff x="4846637" y="119557"/>
            <a:chExt cx="3783013" cy="1005693"/>
          </a:xfrm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57ACA972-95E7-4330-A959-68C656E58B90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EF93F907-303A-4592-848E-F1A7AFDDDD4A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C8AAE6CE-CD01-4233-9E65-D495D92CF161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1AAC9A52-2206-4D16-A752-9C733CC5CB7F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8D075FE9-0EDA-4BE2-B2C1-22DF2B8842B2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  <p:grpSp>
        <p:nvGrpSpPr>
          <p:cNvPr id="36" name="Key Visual">
            <a:extLst>
              <a:ext uri="{FF2B5EF4-FFF2-40B4-BE49-F238E27FC236}">
                <a16:creationId xmlns:a16="http://schemas.microsoft.com/office/drawing/2014/main" id="{C7D69FF2-A45A-405D-BC43-69B4E925551F}"/>
              </a:ext>
            </a:extLst>
          </p:cNvPr>
          <p:cNvGrpSpPr/>
          <p:nvPr userDrawn="1"/>
        </p:nvGrpSpPr>
        <p:grpSpPr bwMode="gray">
          <a:xfrm flipH="1">
            <a:off x="8934717" y="165100"/>
            <a:ext cx="3087951" cy="820915"/>
            <a:chOff x="4846637" y="119557"/>
            <a:chExt cx="3783013" cy="1005693"/>
          </a:xfrm>
        </p:grpSpPr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67E195A5-1DB2-4051-897C-B5E84120B476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9234AB9A-5088-479E-92C2-4F81972E1E55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5FBB400A-FFCE-4E88-B1BF-846AC7A46F8E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4A214495-DB26-435D-9164-4A350ECF007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AD46CA09-12E7-4803-A8A0-CC8821A2FBF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D7087B2-841C-4578-8D4C-FD96605E1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812E5FB-AE5B-45DE-A139-9BF8C60A3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SPIAC-B working group Digital Social Protection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C4834F1-8AA0-4335-9A3C-58D358314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441880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900000" bIns="684000" anchor="b">
            <a:noAutofit/>
          </a:bodyPr>
          <a:lstStyle>
            <a:lvl1pPr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Intermediate slide, photo</a:t>
            </a:r>
            <a:br>
              <a:rPr lang="en-GB" dirty="0"/>
            </a:br>
            <a:r>
              <a:rPr lang="en-GB" dirty="0"/>
              <a:t>(interchangeable)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9996030" y="1966807"/>
            <a:ext cx="1662545" cy="1147156"/>
          </a:xfrm>
          <a:prstGeom prst="rect">
            <a:avLst/>
          </a:prstGeom>
        </p:spPr>
      </p:pic>
      <p:sp>
        <p:nvSpPr>
          <p:cNvPr id="28" name="1.">
            <a:extLst>
              <a:ext uri="{FF2B5EF4-FFF2-40B4-BE49-F238E27FC236}">
                <a16:creationId xmlns:a16="http://schemas.microsoft.com/office/drawing/2014/main" id="{0BCFDBF6-0C4F-4BA9-84EB-ED3466065719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29" name="2.">
            <a:extLst>
              <a:ext uri="{FF2B5EF4-FFF2-40B4-BE49-F238E27FC236}">
                <a16:creationId xmlns:a16="http://schemas.microsoft.com/office/drawing/2014/main" id="{918BC469-7392-45B5-882F-1B971DBE17B2}"/>
              </a:ext>
            </a:extLst>
          </p:cNvPr>
          <p:cNvSpPr/>
          <p:nvPr userDrawn="1"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0" name="3.">
            <a:extLst>
              <a:ext uri="{FF2B5EF4-FFF2-40B4-BE49-F238E27FC236}">
                <a16:creationId xmlns:a16="http://schemas.microsoft.com/office/drawing/2014/main" id="{431D4BE7-4DC0-4A8D-8A4E-899AB39C9BFA}"/>
              </a:ext>
            </a:extLst>
          </p:cNvPr>
          <p:cNvSpPr/>
          <p:nvPr userDrawn="1"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1" name="how">
            <a:extLst>
              <a:ext uri="{FF2B5EF4-FFF2-40B4-BE49-F238E27FC236}">
                <a16:creationId xmlns:a16="http://schemas.microsoft.com/office/drawing/2014/main" id="{CFE17404-D559-410E-817A-BE37032A4EC8}"/>
              </a:ext>
            </a:extLst>
          </p:cNvPr>
          <p:cNvSpPr txBox="1"/>
          <p:nvPr userDrawn="1"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5D92098-BA3C-4707-8ABA-0C27A011DB6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45C6D00-0E00-4289-836D-A87919E2F94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/>
              <a:t>SPIAC-B working group Digital Social Protection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C45153B9-0A46-4ECF-876F-E46153C49C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9" name="Grafik 1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90E96F9-8FB8-41D7-9257-7179FD053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418" r="36621"/>
          <a:stretch/>
        </p:blipFill>
        <p:spPr>
          <a:xfrm>
            <a:off x="9996729" y="1029491"/>
            <a:ext cx="517191" cy="787908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67BCCCE2-341A-478B-A3EC-6046F8A5D497}"/>
              </a:ext>
            </a:extLst>
          </p:cNvPr>
          <p:cNvGrpSpPr/>
          <p:nvPr userDrawn="1"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32" name="Grafik 31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78A59224-4957-4C08-BE65-D8BD25A23E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D3A98BB7-764F-4350-BD71-C6758C885B37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34" name="Rechteck">
            <a:extLst>
              <a:ext uri="{FF2B5EF4-FFF2-40B4-BE49-F238E27FC236}">
                <a16:creationId xmlns:a16="http://schemas.microsoft.com/office/drawing/2014/main" id="{C2B577D0-C8DA-42B1-BF4C-EE3ACF0A05FC}"/>
              </a:ext>
            </a:extLst>
          </p:cNvPr>
          <p:cNvSpPr/>
          <p:nvPr userDrawn="1"/>
        </p:nvSpPr>
        <p:spPr bwMode="gray">
          <a:xfrm>
            <a:off x="10040048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110044971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7DD64-259B-FB5B-64D9-4DFEE6A4C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1663B-A4E6-7B25-77B8-921817E1D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E39E7-76E7-E7B0-20AF-04708FE77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BE6E-76E4-48A4-9046-E1C25507E074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39C19-C515-E5ED-37C8-95A0A9704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34643-FA34-6CE6-AEB3-4C12128EB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46AC-DB1D-4DD1-B736-029C5DE27EFB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C4D0A8-1AE1-6895-7040-D2D02F10DDFA}"/>
              </a:ext>
            </a:extLst>
          </p:cNvPr>
          <p:cNvSpPr/>
          <p:nvPr userDrawn="1"/>
        </p:nvSpPr>
        <p:spPr>
          <a:xfrm>
            <a:off x="0" y="4610"/>
            <a:ext cx="12192000" cy="1325563"/>
          </a:xfrm>
          <a:prstGeom prst="rect">
            <a:avLst/>
          </a:prstGeom>
          <a:gradFill>
            <a:gsLst>
              <a:gs pos="0">
                <a:srgbClr val="03196E"/>
              </a:gs>
              <a:gs pos="63000">
                <a:srgbClr val="2858A4"/>
              </a:gs>
              <a:gs pos="88000">
                <a:srgbClr val="6098D3">
                  <a:alpha val="91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1CC663-00A5-1C09-63DC-1E630735411A}"/>
              </a:ext>
            </a:extLst>
          </p:cNvPr>
          <p:cNvSpPr txBox="1"/>
          <p:nvPr userDrawn="1"/>
        </p:nvSpPr>
        <p:spPr>
          <a:xfrm>
            <a:off x="8811260" y="-37261"/>
            <a:ext cx="3799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5400" dirty="0">
                <a:solidFill>
                  <a:srgbClr val="5D8FCB"/>
                </a:solidFill>
                <a:latin typeface="Arial Black" panose="020B0A04020102020204" pitchFamily="34" charset="0"/>
              </a:rPr>
              <a:t>SPIAC-B</a:t>
            </a:r>
            <a:endParaRPr lang="en-US" sz="5400" dirty="0">
              <a:solidFill>
                <a:srgbClr val="5D8FC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6276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403C02B-EA48-4260-811D-43CCEC0F65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572318F-C167-4A9B-9214-245E7E1B67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SPIAC-B working group Digital Social Protection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A6A7C1-5347-4031-950E-FE89F744C1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2897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 with sub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726EAD89-A3DC-4500-9071-F28C7DB87E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52037"/>
            <a:ext cx="11422911" cy="36075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7BDDDF81-EBEA-4C88-AA55-681A5710CA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99018" y="774701"/>
            <a:ext cx="11423649" cy="501651"/>
          </a:xfrm>
        </p:spPr>
        <p:txBody>
          <a:bodyPr vert="horz" lIns="0" tIns="0" rIns="72000" bIns="0" rtlCol="0" anchor="t">
            <a:noAutofit/>
          </a:bodyPr>
          <a:lstStyle>
            <a:lvl1pPr>
              <a:defRPr lang="de-DE" sz="1867" b="0" cap="none" baseline="0" smtClean="0"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GB"/>
              <a:t>Click to add sub-line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9563577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B548EA6-0BD4-4DE9-880C-9051257B828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3E7CC3B-6035-4291-B04F-DE018A6C968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SPIAC-B working group Digital Social Protection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D360B5D-15C8-4DDF-99B9-68062FEA37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24949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2"/>
            <a:ext cx="9563579" cy="378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grpSp>
        <p:nvGrpSpPr>
          <p:cNvPr id="20" name="Key Visual">
            <a:extLst>
              <a:ext uri="{FF2B5EF4-FFF2-40B4-BE49-F238E27FC236}">
                <a16:creationId xmlns:a16="http://schemas.microsoft.com/office/drawing/2014/main" id="{BCBD8A78-7D69-4DFD-B354-CF36A84705CB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E45BEDC0-179F-43C1-A606-AFD62A6A063E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6CCD5CC-5505-4485-9297-BB0A34EBB2F6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18541086-C56A-406D-91E6-D3E933CF7BA3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1B8A9566-A588-4E4A-8143-1CBDC9C30D67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6FDDC1A6-3462-4813-8D80-9E642D6179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312137B-7817-4520-A9FF-87A20B391AA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F93DA6A-ABDD-4D0F-AFE3-FF43762B7FB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SPIAC-B working group Digital Social Protection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905C91D-31F5-4E80-9F76-6D372B3A16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171883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5179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4E7BC60-DC17-4952-AA54-E728E1C62BD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16123A0-A869-46F1-9E20-A4CCE7F665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SPIAC-B working group Digital Social Protection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9EFEB5C-119E-416E-84F6-79F25273C8C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69434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2845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with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2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2EA4DEB-4859-40BB-BA0A-9D4E262D701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FE8A212-1664-4A14-896F-DC3AE0C13F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SPIAC-B working group Digital Social Protection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3C8D80-6BFD-4466-8E36-54C951F12D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271129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845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tIns="1440000"/>
          <a:lstStyle>
            <a:lvl1pPr algn="ctr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EA27159-D449-4E61-9234-12331EF258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AF2015D-9762-47AA-9BD6-3FA6CCC0648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0DC7F6F-F5EA-41B6-BA59-091605C586C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 dirty="0"/>
              <a:t>SPIAC-B working group Digital Social Protection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6AA5DDD-B7D2-44C4-84F6-785C251D3F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288839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1 photo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grpSp>
        <p:nvGrpSpPr>
          <p:cNvPr id="9" name="Key Visual">
            <a:extLst>
              <a:ext uri="{FF2B5EF4-FFF2-40B4-BE49-F238E27FC236}">
                <a16:creationId xmlns:a16="http://schemas.microsoft.com/office/drawing/2014/main" id="{0AED28BE-BD58-4C37-99C9-6DDD5906BC8A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C779D39-D9BE-456C-932C-90157753B82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50BB92C-06E3-4F21-96E2-B587EED5161E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55BC612-A565-4995-974E-DBAC4B729050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44462D1D-D151-4AD3-A2DA-8257376E401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07239E2B-B3C5-44BB-B6DD-DB8BC01E6601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  <p:sp>
        <p:nvSpPr>
          <p:cNvPr id="22" name="Titel 1">
            <a:extLst>
              <a:ext uri="{FF2B5EF4-FFF2-40B4-BE49-F238E27FC236}">
                <a16:creationId xmlns:a16="http://schemas.microsoft.com/office/drawing/2014/main" id="{7204390B-3D37-494E-81FF-E1335F27C2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B9F79D6-321B-4922-9CB8-D52F509ACE0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DD2BC95-CDE0-4C78-A9D8-EB3D9A577DF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 dirty="0"/>
              <a:t>SPIAC-B working group Digital Social Protection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96B41DE-2A1A-4BF8-A471-7AFD62750A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250376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5771484-3E18-42CC-9FC0-9F82AA9D780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5F12524-47B7-4E4B-A82D-4A982EC622B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 dirty="0"/>
              <a:t>SPIAC-B working group Digital Social Protection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1F91BAF-4218-480C-87A8-87D4B1CDDF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6914577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grpSp>
        <p:nvGrpSpPr>
          <p:cNvPr id="9" name="Key Visual">
            <a:extLst>
              <a:ext uri="{FF2B5EF4-FFF2-40B4-BE49-F238E27FC236}">
                <a16:creationId xmlns:a16="http://schemas.microsoft.com/office/drawing/2014/main" id="{0AED28BE-BD58-4C37-99C9-6DDD5906BC8A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C779D39-D9BE-456C-932C-90157753B82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50BB92C-06E3-4F21-96E2-B587EED5161E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55BC612-A565-4995-974E-DBAC4B729050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44462D1D-D151-4AD3-A2DA-8257376E401D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07239E2B-B3C5-44BB-B6DD-DB8BC01E6601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DB39AEE-4D7E-4227-8B8B-6259DA49F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227D3D8-FEBD-4AD0-9F71-6844E987B7B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EBC020C-FAD6-4991-9B68-DFC84964773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 dirty="0"/>
              <a:t>SPIAC-B working group Digital Social Protection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2ED17441-C804-4576-8739-5227CF2486C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4030302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304207" y="3259668"/>
            <a:ext cx="5718460" cy="2874091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64179" y="3259668"/>
            <a:ext cx="5718460" cy="2874091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3"/>
            <a:ext cx="5282881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headline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740977" y="1361293"/>
            <a:ext cx="5273223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2043D58-AA3C-40BE-BEAB-11A19348439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195C9E7-AD30-401E-97F1-ECD1F6426F9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 dirty="0"/>
              <a:t>SPIAC-B working group Digital Social Protection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3D02F96E-9198-496A-A4B1-6804F455A11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9976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F18C7-D007-F2DE-1B4B-D3271247C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A8BA34-49B4-3287-1A65-0E96DBE5E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EDF498-3350-01D9-351E-DF59CF7E2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BE6E-76E4-48A4-9046-E1C25507E074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B9BC2-9E5F-28F7-D9C2-4853DA244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890FB4-5F61-5CDE-4B4D-F5F7219EA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46AC-DB1D-4DD1-B736-029C5DE27EF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7EE6CD-AE1D-7114-3CAC-1B89B4008CAF}"/>
              </a:ext>
            </a:extLst>
          </p:cNvPr>
          <p:cNvSpPr/>
          <p:nvPr userDrawn="1"/>
        </p:nvSpPr>
        <p:spPr>
          <a:xfrm>
            <a:off x="0" y="4610"/>
            <a:ext cx="12192000" cy="1325563"/>
          </a:xfrm>
          <a:prstGeom prst="rect">
            <a:avLst/>
          </a:prstGeom>
          <a:gradFill>
            <a:gsLst>
              <a:gs pos="0">
                <a:srgbClr val="03196E"/>
              </a:gs>
              <a:gs pos="63000">
                <a:srgbClr val="2858A4"/>
              </a:gs>
              <a:gs pos="88000">
                <a:srgbClr val="6098D3">
                  <a:alpha val="91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27970C-AF97-5C63-BB02-DB1CEDDFA9AB}"/>
              </a:ext>
            </a:extLst>
          </p:cNvPr>
          <p:cNvSpPr txBox="1"/>
          <p:nvPr userDrawn="1"/>
        </p:nvSpPr>
        <p:spPr>
          <a:xfrm>
            <a:off x="8811260" y="-37261"/>
            <a:ext cx="3799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5400" dirty="0">
                <a:solidFill>
                  <a:srgbClr val="5D8FCB"/>
                </a:solidFill>
                <a:latin typeface="Arial Black" panose="020B0A04020102020204" pitchFamily="34" charset="0"/>
              </a:rPr>
              <a:t>SPIAC-B</a:t>
            </a:r>
            <a:endParaRPr lang="en-US" sz="5400" dirty="0">
              <a:solidFill>
                <a:srgbClr val="5D8FCB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4419AD-B30A-C744-9BD4-7B2EDC7B5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GB" dirty="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51255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3 photos,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187824" y="3992957"/>
            <a:ext cx="3811200" cy="21408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64180" y="3992957"/>
            <a:ext cx="3811200" cy="21408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23402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AB38192C-6783-4C98-AB15-3A38EFFC1B0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211467" y="3992957"/>
            <a:ext cx="3811200" cy="21408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DED8696E-3F6E-4312-8474-D7B6C988FD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647046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F501F9B-7E1C-4D10-BFA8-F160A61CBB4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4AC48705-A504-41C9-A7C4-A310E36C3CF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 dirty="0"/>
              <a:t>SPIAC-B working group Digital Social Protection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A0DBE614-6EA1-4B61-BE6D-D779C0E5AD8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47469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13833" y="4150517"/>
            <a:ext cx="3526768" cy="1983583"/>
          </a:xfrm>
          <a:solidFill>
            <a:schemeClr val="bg2"/>
          </a:solidFill>
        </p:spPr>
        <p:txBody>
          <a:bodyPr vert="horz" lIns="36000" tIns="1152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FE0F192-365F-4B9B-9AE5-A8DCD077B27C}"/>
              </a:ext>
            </a:extLst>
          </p:cNvPr>
          <p:cNvSpPr/>
          <p:nvPr userDrawn="1"/>
        </p:nvSpPr>
        <p:spPr bwMode="gray">
          <a:xfrm>
            <a:off x="613832" y="1294229"/>
            <a:ext cx="3526368" cy="1853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 err="1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D20B6CE-6FB5-47BE-ACA3-1FADB18A5F9F}"/>
              </a:ext>
            </a:extLst>
          </p:cNvPr>
          <p:cNvSpPr/>
          <p:nvPr userDrawn="1"/>
        </p:nvSpPr>
        <p:spPr bwMode="gray">
          <a:xfrm>
            <a:off x="613832" y="3228948"/>
            <a:ext cx="3526368" cy="8458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 err="1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3832" y="3223373"/>
            <a:ext cx="3526368" cy="282675"/>
          </a:xfrm>
          <a:noFill/>
        </p:spPr>
        <p:txBody>
          <a:bodyPr vert="horz" lIns="72000" tIns="36000" rIns="72000" bIns="36000" rtlCol="0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333" b="1" baseline="0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en-GB" dirty="0"/>
            </a:lvl3pPr>
          </a:lstStyle>
          <a:p>
            <a:r>
              <a:rPr lang="en-GB" dirty="0"/>
              <a:t>Name of partner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Project text slide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40AE37FF-8E79-4DC2-894F-409F5F1424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13832" y="3532554"/>
            <a:ext cx="3526368" cy="525937"/>
          </a:xfrm>
          <a:noFill/>
        </p:spPr>
        <p:txBody>
          <a:bodyPr lIns="72000" anchor="t"/>
          <a:lstStyle>
            <a:lvl1pPr>
              <a:lnSpc>
                <a:spcPct val="100000"/>
              </a:lnSpc>
              <a:spcBef>
                <a:spcPts val="0"/>
              </a:spcBef>
              <a:defRPr sz="1067" b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MM/YYYY – MM/YYYY</a:t>
            </a:r>
            <a:br>
              <a:rPr lang="en-GB" dirty="0"/>
            </a:br>
            <a:r>
              <a:rPr lang="en-GB" dirty="0"/>
              <a:t>Volume: EUR 00 million</a:t>
            </a:r>
            <a:br>
              <a:rPr lang="en-GB" dirty="0"/>
            </a:br>
            <a:r>
              <a:rPr lang="en-GB" dirty="0"/>
              <a:t>Public contribution: EUR 000,000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133FB7B2-F1B0-4BE4-A9A1-2AA5AD68E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13832" y="1295081"/>
            <a:ext cx="3526368" cy="362396"/>
          </a:xfrm>
          <a:noFill/>
        </p:spPr>
        <p:txBody>
          <a:bodyPr lIns="72000" tIns="36000" bIns="36000" anchor="ctr"/>
          <a:lstStyle>
            <a:lvl1pPr>
              <a:defRPr sz="1467" b="1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Name of country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50874649-3395-4A9D-A057-03A867415B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13832" y="1657477"/>
            <a:ext cx="3526368" cy="1490155"/>
          </a:xfrm>
          <a:noFill/>
        </p:spPr>
        <p:txBody>
          <a:bodyPr lIns="72000" tIns="0" bIns="36000" anchor="t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333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Text containing the name of the country.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7B8F238-9E4D-4367-BF20-CAA4F4E82F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414129" y="1361017"/>
            <a:ext cx="7623355" cy="47730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7C48950-E750-4312-A454-A82F556734D7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6784B76-6A40-447C-A5C8-AA9E24FA612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GB" dirty="0"/>
              <a:t>SPIAC-B working group Digital Social Protection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BA7D98D1-5D4C-4CA4-ACFE-BE4E7462CAA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8184380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11123323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Contact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853713" y="2760959"/>
            <a:ext cx="4492748" cy="136671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en-GB" dirty="0"/>
              <a:t>givenname.familyname@giz.de 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2853713" y="1857148"/>
            <a:ext cx="4492748" cy="235035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2853713" y="2181304"/>
            <a:ext cx="4492748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99755" y="1857148"/>
            <a:ext cx="1957439" cy="227052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A45E5920-77D2-4E1E-832E-8A215D8A1078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38" name="Grafik 37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95D3B85-8F61-41B8-939D-6F7806BB04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E3F751BB-E4FA-4732-80BD-F94670E22B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58EDDA33-F3A1-4081-87DD-3B5C06FD4DD3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29CE574A-E366-49FD-9460-14AADB765FE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38A2A830-AF34-4C5B-87EB-D628018EE32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EF5B3A25-E6A5-43A3-AFD2-A4D64B803FEB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456DF07A-687E-4C5E-A327-5581E21105CD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A1EFA999-3BA8-4B1E-B6F4-0A44A111E24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</p:grpSp>
      <p:sp>
        <p:nvSpPr>
          <p:cNvPr id="46" name="TextBox 7">
            <a:extLst>
              <a:ext uri="{FF2B5EF4-FFF2-40B4-BE49-F238E27FC236}">
                <a16:creationId xmlns:a16="http://schemas.microsoft.com/office/drawing/2014/main" id="{AB1D21B3-5EA8-4583-8B39-5C5D45B4127F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47" name="TextBox 7">
            <a:extLst>
              <a:ext uri="{FF2B5EF4-FFF2-40B4-BE49-F238E27FC236}">
                <a16:creationId xmlns:a16="http://schemas.microsoft.com/office/drawing/2014/main" id="{143F2906-482C-48A6-8D87-67C6BCEBAF88}"/>
              </a:ext>
            </a:extLst>
          </p:cNvPr>
          <p:cNvSpPr txBox="1"/>
          <p:nvPr userDrawn="1"/>
        </p:nvSpPr>
        <p:spPr bwMode="gray">
          <a:xfrm>
            <a:off x="7004908" y="5403596"/>
            <a:ext cx="295003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391187D-9F65-4A30-8974-4A449DE89BF0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6C4DFAD-A99C-4092-9FAE-D03CBD68A1FC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 dirty="0"/>
              <a:t>SPIAC-B working group Digital Social Protection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8F52293-BD85-4DFE-A73D-98ECA199365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292535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64181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0ACBC6BD-AF1C-4AC3-B989-7C0851FD4A36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43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409F6AC-26EC-4924-85C7-7C52829EA0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95D9641D-18D8-4757-B59C-824BED8ECD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C7EA8DE-E5C0-4542-A14B-2F893BDFC8D1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05EE60F5-13C7-4FF2-87FA-B42FCFE9CC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BAA2DC66-D523-4725-9384-AA70E4C61D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575115B3-4C7D-4A6F-93E9-3A63D5591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CFB7063B-0DFA-4BB9-957F-7F068926E5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131A025F-51C1-46B8-8513-E958EFF86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id="{D24B1108-EDD6-417B-A36D-F3867011F0AB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D1A27A20-93C4-43EC-9799-1798AF93C848}"/>
              </a:ext>
            </a:extLst>
          </p:cNvPr>
          <p:cNvSpPr txBox="1"/>
          <p:nvPr userDrawn="1"/>
        </p:nvSpPr>
        <p:spPr bwMode="gray">
          <a:xfrm>
            <a:off x="7004908" y="5403596"/>
            <a:ext cx="295003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  <p:sp>
        <p:nvSpPr>
          <p:cNvPr id="31" name="Textplatzhalter 16">
            <a:extLst>
              <a:ext uri="{FF2B5EF4-FFF2-40B4-BE49-F238E27FC236}">
                <a16:creationId xmlns:a16="http://schemas.microsoft.com/office/drawing/2014/main" id="{99BAFDF9-B477-4EAA-888B-B283B996F1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12084" y="2760959"/>
            <a:ext cx="3426913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id="{45476593-F938-4100-B13C-38D8379BF2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2612084" y="1857148"/>
            <a:ext cx="3426913" cy="235035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33" name="Textplatzhalter 30">
            <a:extLst>
              <a:ext uri="{FF2B5EF4-FFF2-40B4-BE49-F238E27FC236}">
                <a16:creationId xmlns:a16="http://schemas.microsoft.com/office/drawing/2014/main" id="{01D00CFF-DFE3-4530-913B-A7058396109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2612084" y="2181304"/>
            <a:ext cx="3426913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4" name="Bildplatzhalter 6">
            <a:extLst>
              <a:ext uri="{FF2B5EF4-FFF2-40B4-BE49-F238E27FC236}">
                <a16:creationId xmlns:a16="http://schemas.microsoft.com/office/drawing/2014/main" id="{E73BDD7E-D6A6-482B-9D61-5276F4F4997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99758" y="1857149"/>
            <a:ext cx="1789353" cy="207555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53" name="Textplatzhalter 16">
            <a:extLst>
              <a:ext uri="{FF2B5EF4-FFF2-40B4-BE49-F238E27FC236}">
                <a16:creationId xmlns:a16="http://schemas.microsoft.com/office/drawing/2014/main" id="{D4C3F840-A666-4D4F-B080-E849549C17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323537" y="2760959"/>
            <a:ext cx="3562099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en-GB" dirty="0"/>
              <a:t>givenname.familyname@giz.de 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54" name="Textplatzhalter 29">
            <a:extLst>
              <a:ext uri="{FF2B5EF4-FFF2-40B4-BE49-F238E27FC236}">
                <a16:creationId xmlns:a16="http://schemas.microsoft.com/office/drawing/2014/main" id="{1183BB15-4C0C-49C5-B0B2-4418E3FD55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8323537" y="1857148"/>
            <a:ext cx="3562099" cy="235035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55" name="Textplatzhalter 30">
            <a:extLst>
              <a:ext uri="{FF2B5EF4-FFF2-40B4-BE49-F238E27FC236}">
                <a16:creationId xmlns:a16="http://schemas.microsoft.com/office/drawing/2014/main" id="{0C6CA511-61C0-47B0-A071-DE19417241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8323537" y="2181304"/>
            <a:ext cx="3562099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56" name="Bildplatzhalter 6">
            <a:extLst>
              <a:ext uri="{FF2B5EF4-FFF2-40B4-BE49-F238E27FC236}">
                <a16:creationId xmlns:a16="http://schemas.microsoft.com/office/drawing/2014/main" id="{B0EA41BA-7C5A-4545-A1DA-71964B045D1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6311212" y="1857149"/>
            <a:ext cx="1789353" cy="207555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2DD72F4F-E3F2-49DC-BBAE-681D615ED4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1128588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Contact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86030D-586C-4CC7-A485-8B94480B0077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EBD3BE4-6430-4C29-8496-67F818CF60BF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GB" dirty="0"/>
              <a:t>SPIAC-B working group Digital Social Protection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79D4F2A6-2371-4DC2-B09B-12DDA2F8FC28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688917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64181" y="165100"/>
            <a:ext cx="11858487" cy="5968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E3E3E95-0AFA-477F-B88E-9AEDC037418E}"/>
              </a:ext>
            </a:extLst>
          </p:cNvPr>
          <p:cNvSpPr>
            <a:spLocks/>
          </p:cNvSpPr>
          <p:nvPr userDrawn="1"/>
        </p:nvSpPr>
        <p:spPr bwMode="gray">
          <a:xfrm>
            <a:off x="177802" y="165100"/>
            <a:ext cx="11858487" cy="59686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Contact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99756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599756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99756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99757" y="1569543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23" name="Textplatzhalter 16">
            <a:extLst>
              <a:ext uri="{FF2B5EF4-FFF2-40B4-BE49-F238E27FC236}">
                <a16:creationId xmlns:a16="http://schemas.microsoft.com/office/drawing/2014/main" id="{A3959264-4C48-474A-BB44-B8C103D1F2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464610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24" name="Textplatzhalter 29">
            <a:extLst>
              <a:ext uri="{FF2B5EF4-FFF2-40B4-BE49-F238E27FC236}">
                <a16:creationId xmlns:a16="http://schemas.microsoft.com/office/drawing/2014/main" id="{37C5BE72-A50D-4E1F-A698-7239B19ED5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4464610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25" name="Textplatzhalter 30">
            <a:extLst>
              <a:ext uri="{FF2B5EF4-FFF2-40B4-BE49-F238E27FC236}">
                <a16:creationId xmlns:a16="http://schemas.microsoft.com/office/drawing/2014/main" id="{BBC5F177-59CC-4E2C-8920-EF6014FA21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464610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6" name="Bildplatzhalter 6">
            <a:extLst>
              <a:ext uri="{FF2B5EF4-FFF2-40B4-BE49-F238E27FC236}">
                <a16:creationId xmlns:a16="http://schemas.microsoft.com/office/drawing/2014/main" id="{BB2B85DB-7C09-47DD-8B78-3BE26DF1732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4464612" y="1569543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800" dirty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Photo</a:t>
            </a:r>
          </a:p>
        </p:txBody>
      </p:sp>
      <p:sp>
        <p:nvSpPr>
          <p:cNvPr id="37" name="Textplatzhalter 16">
            <a:extLst>
              <a:ext uri="{FF2B5EF4-FFF2-40B4-BE49-F238E27FC236}">
                <a16:creationId xmlns:a16="http://schemas.microsoft.com/office/drawing/2014/main" id="{C376165A-CE76-4372-91C7-F6C54DEAFE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8329465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38" name="Textplatzhalter 29">
            <a:extLst>
              <a:ext uri="{FF2B5EF4-FFF2-40B4-BE49-F238E27FC236}">
                <a16:creationId xmlns:a16="http://schemas.microsoft.com/office/drawing/2014/main" id="{12DC0B08-9C2F-4A20-8D25-AB673DE13D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8329465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39" name="Textplatzhalter 30">
            <a:extLst>
              <a:ext uri="{FF2B5EF4-FFF2-40B4-BE49-F238E27FC236}">
                <a16:creationId xmlns:a16="http://schemas.microsoft.com/office/drawing/2014/main" id="{7DB1B252-5879-4206-BDF8-0A22178C042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8329465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40" name="Bildplatzhalter 6">
            <a:extLst>
              <a:ext uri="{FF2B5EF4-FFF2-40B4-BE49-F238E27FC236}">
                <a16:creationId xmlns:a16="http://schemas.microsoft.com/office/drawing/2014/main" id="{DD64FA03-A54F-412F-96FC-EE4E88E5DD5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 bwMode="gray">
          <a:xfrm>
            <a:off x="8329467" y="1569543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0ACBC6BD-AF1C-4AC3-B989-7C0851FD4A36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43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409F6AC-26EC-4924-85C7-7C52829EA0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95D9641D-18D8-4757-B59C-824BED8ECD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C7EA8DE-E5C0-4542-A14B-2F893BDFC8D1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05EE60F5-13C7-4FF2-87FA-B42FCFE9CC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BAA2DC66-D523-4725-9384-AA70E4C61D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575115B3-4C7D-4A6F-93E9-3A63D5591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CFB7063B-0DFA-4BB9-957F-7F068926E5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131A025F-51C1-46B8-8513-E958EFF86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id="{D24B1108-EDD6-417B-A36D-F3867011F0AB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D1A27A20-93C4-43EC-9799-1798AF93C848}"/>
              </a:ext>
            </a:extLst>
          </p:cNvPr>
          <p:cNvSpPr txBox="1"/>
          <p:nvPr userDrawn="1"/>
        </p:nvSpPr>
        <p:spPr bwMode="gray">
          <a:xfrm>
            <a:off x="7004908" y="5403596"/>
            <a:ext cx="295003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1D138DF-0689-42A1-BBDF-4599B8C4F19A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48531D5-774B-43B2-BF9F-942049A2E30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GB" dirty="0"/>
              <a:t>SPIAC-B working group Digital Social Protection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567733F-77B6-4DB6-99E1-00F2DD5496BA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473231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headline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E92EAB6-E800-4824-9AA6-CF3265D2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C747616-D15A-4B76-A750-E3C2CAEDF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SPIAC-B working group Digital Social Protection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01D67F9-3FD2-4133-A359-8B5B09878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430862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lin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grpSp>
        <p:nvGrpSpPr>
          <p:cNvPr id="6" name="Key Visual">
            <a:extLst>
              <a:ext uri="{FF2B5EF4-FFF2-40B4-BE49-F238E27FC236}">
                <a16:creationId xmlns:a16="http://schemas.microsoft.com/office/drawing/2014/main" id="{77156747-85E7-4ED4-B2ED-42ABA70FA613}"/>
              </a:ext>
            </a:extLst>
          </p:cNvPr>
          <p:cNvGrpSpPr/>
          <p:nvPr userDrawn="1"/>
        </p:nvGrpSpPr>
        <p:grpSpPr bwMode="gray">
          <a:xfrm flipV="1">
            <a:off x="164180" y="5311118"/>
            <a:ext cx="3094437" cy="822639"/>
            <a:chOff x="4846637" y="119557"/>
            <a:chExt cx="3783013" cy="1005693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E6C23C4-9083-4866-858D-0C04644D965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FB0BB156-07F2-4B83-B5A7-E91DE0017F5B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10362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6502DB2-D1D5-44BB-955E-FA20933B0C5A}"/>
                </a:ext>
              </a:extLst>
            </p:cNvPr>
            <p:cNvSpPr/>
            <p:nvPr userDrawn="1"/>
          </p:nvSpPr>
          <p:spPr bwMode="gray">
            <a:xfrm>
              <a:off x="7610197" y="119557"/>
              <a:ext cx="508146" cy="47765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A25DFF6E-FE1D-49A8-A873-770951547FF1}"/>
                </a:ext>
              </a:extLst>
            </p:cNvPr>
            <p:cNvSpPr/>
            <p:nvPr userDrawn="1"/>
          </p:nvSpPr>
          <p:spPr bwMode="gray">
            <a:xfrm flipH="1">
              <a:off x="7164646" y="119557"/>
              <a:ext cx="951008" cy="481890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8E38456C-C414-4CEB-A953-0F72775B0C83}"/>
                </a:ext>
              </a:extLst>
            </p:cNvPr>
            <p:cNvSpPr/>
            <p:nvPr userDrawn="1"/>
          </p:nvSpPr>
          <p:spPr bwMode="gray">
            <a:xfrm>
              <a:off x="4920060" y="119557"/>
              <a:ext cx="214664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/>
            </a:p>
          </p:txBody>
        </p:sp>
      </p:grp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947CAD9D-1855-4034-B38A-24703C6CD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5310A70C-D8B8-42A6-B5C9-447FBE8EE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SPIAC-B working group Digital Social Protection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66669E51-E04F-47E9-8734-AABE57CE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88863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blicatio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790F769E-F4C9-44EF-9773-070A28E48E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99757" y="431341"/>
            <a:ext cx="5765996" cy="574260"/>
          </a:xfrm>
        </p:spPr>
        <p:txBody>
          <a:bodyPr wrap="square"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33" b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 for publication details:</a:t>
            </a:r>
            <a:b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Please adapt/delete placeholder texts (project/programme name, address, email, etc.) as required.</a:t>
            </a:r>
            <a:b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Delete the placeholder for the cooperation partner if it is not appropriate.</a:t>
            </a:r>
            <a:b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(This note is not visible in presentation mode and will also not be printed.)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EF3C373-F3E5-423E-B3C3-C5E1BD203F77}"/>
              </a:ext>
            </a:extLst>
          </p:cNvPr>
          <p:cNvSpPr/>
          <p:nvPr userDrawn="1"/>
        </p:nvSpPr>
        <p:spPr bwMode="gray">
          <a:xfrm>
            <a:off x="600661" y="1475896"/>
            <a:ext cx="4286015" cy="1688283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As a federally owned enterprise, GIZ supports the German Government in achieving its objectives in the field of international cooperation for sustainable development.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0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Published</a:t>
            </a:r>
            <a:r>
              <a:rPr kumimoji="0" lang="de-DE" sz="10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de-DE" sz="10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by</a:t>
            </a:r>
            <a:r>
              <a:rPr kumimoji="0" lang="de-DE" sz="10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</a:t>
            </a:r>
            <a:r>
              <a:rPr kumimoji="0" lang="de-DE" sz="10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für</a:t>
            </a:r>
            <a:endParaRPr kumimoji="0" lang="de-DE" sz="10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 Zusammenarbeit (GIZ) GmbH</a:t>
            </a:r>
            <a:b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b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Registered </a:t>
            </a:r>
            <a:r>
              <a:rPr kumimoji="0" lang="de-DE" sz="10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offices</a:t>
            </a:r>
            <a:endParaRPr kumimoji="0" lang="de-DE" sz="10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Bonn and Eschborn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69EDD-4A06-4BE9-93A1-41E56B0411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00660" y="3397146"/>
            <a:ext cx="4619229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CF011E25-18E3-408D-87A2-25C927E6C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848718" y="1475895"/>
            <a:ext cx="4570903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10B78A-21F5-4CD5-A798-9F28BEF0EA2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89B8326-D6A7-4E0B-A320-27E8F32582F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SPIAC-B working group Digital Social Protection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829CD0F-D162-4EFA-8033-3557250F441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2896FF-98FC-4945-B272-264E311FE7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48351" y="4276011"/>
            <a:ext cx="1075837" cy="147733"/>
          </a:xfrm>
        </p:spPr>
        <p:txBody>
          <a:bodyPr wrap="none" lIns="0">
            <a:spAutoFit/>
          </a:bodyPr>
          <a:lstStyle>
            <a:lvl1pPr>
              <a:defRPr lang="de-DE" sz="1067" smtClean="0">
                <a:solidFill>
                  <a:prstClr val="black"/>
                </a:solidFill>
              </a:defRPr>
            </a:lvl1pPr>
            <a:lvl2pPr>
              <a:defRPr lang="de-DE" sz="1800" smtClean="0"/>
            </a:lvl2pPr>
            <a:lvl3pPr>
              <a:defRPr lang="de-DE" sz="1800" smtClean="0"/>
            </a:lvl3pPr>
            <a:lvl4pPr>
              <a:defRPr lang="de-DE" smtClean="0"/>
            </a:lvl4pPr>
            <a:lvl5pPr>
              <a:defRPr lang="fr-FR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619600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redits and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69EDD-4A06-4BE9-93A1-41E56B0411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00660" y="1475895"/>
            <a:ext cx="9563579" cy="4626708"/>
          </a:xfrm>
        </p:spPr>
        <p:txBody>
          <a:bodyPr numCol="2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0"/>
            <a:endParaRPr lang="en-GB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BCACD76-7CB8-457E-9434-C57DB9E23AA9}"/>
              </a:ext>
            </a:extLst>
          </p:cNvPr>
          <p:cNvSpPr/>
          <p:nvPr userDrawn="1"/>
        </p:nvSpPr>
        <p:spPr bwMode="gray">
          <a:xfrm>
            <a:off x="1036949" y="6535917"/>
            <a:ext cx="1445444" cy="213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 err="1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7C271A97-CC1D-481E-9972-CE4AD69C28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99757" y="320283"/>
            <a:ext cx="9020495" cy="720725"/>
          </a:xfrm>
          <a:prstGeom prst="rect">
            <a:avLst/>
          </a:prstGeom>
        </p:spPr>
        <p:txBody>
          <a:bodyPr vert="horz" lIns="0" tIns="0" rIns="9600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/>
              <a:t>Photo credits/sources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2557472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Kette enthält.&#10;&#10;Automatisch generierte Beschreibung">
            <a:extLst>
              <a:ext uri="{FF2B5EF4-FFF2-40B4-BE49-F238E27FC236}">
                <a16:creationId xmlns:a16="http://schemas.microsoft.com/office/drawing/2014/main" id="{D27820A7-D571-4E28-A8CF-ADB17402AE97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3" b="15579"/>
          <a:stretch/>
        </p:blipFill>
        <p:spPr bwMode="gray">
          <a:xfrm>
            <a:off x="164181" y="165101"/>
            <a:ext cx="11858487" cy="5444047"/>
          </a:xfrm>
          <a:prstGeom prst="rect">
            <a:avLst/>
          </a:prstGeom>
        </p:spPr>
      </p:pic>
      <p:pic>
        <p:nvPicPr>
          <p:cNvPr id="12" name="Grafik 11" descr="Ein Bild, das Säge enthält.&#10;&#10;Automatisch generierte Beschreibung">
            <a:extLst>
              <a:ext uri="{FF2B5EF4-FFF2-40B4-BE49-F238E27FC236}">
                <a16:creationId xmlns:a16="http://schemas.microsoft.com/office/drawing/2014/main" id="{D33A00EE-9ACF-4636-BD82-6CF5E7FCB9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61865" y="821728"/>
            <a:ext cx="11860800" cy="5214544"/>
          </a:xfrm>
          <a:prstGeom prst="rect">
            <a:avLst/>
          </a:prstGeom>
        </p:spPr>
      </p:pic>
      <p:sp>
        <p:nvSpPr>
          <p:cNvPr id="14" name="Bar">
            <a:extLst>
              <a:ext uri="{FF2B5EF4-FFF2-40B4-BE49-F238E27FC236}">
                <a16:creationId xmlns:a16="http://schemas.microsoft.com/office/drawing/2014/main" id="{CAE61038-067C-47CF-8DDC-5ED6CDAC4AEE}"/>
              </a:ext>
            </a:extLst>
          </p:cNvPr>
          <p:cNvSpPr/>
          <p:nvPr userDrawn="1"/>
        </p:nvSpPr>
        <p:spPr bwMode="gray">
          <a:xfrm>
            <a:off x="8815753" y="5609147"/>
            <a:ext cx="3206913" cy="19590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950B203-064F-443F-94A9-C002DAAE8F83}"/>
              </a:ext>
            </a:extLst>
          </p:cNvPr>
          <p:cNvSpPr/>
          <p:nvPr userDrawn="1"/>
        </p:nvSpPr>
        <p:spPr bwMode="gray">
          <a:xfrm>
            <a:off x="1620789" y="2077320"/>
            <a:ext cx="4705732" cy="3027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</a:t>
            </a:r>
            <a:r>
              <a:rPr kumimoji="0" lang="en-GB" sz="14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für</a:t>
            </a:r>
            <a:br>
              <a:rPr kumimoji="0" lang="en-GB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 </a:t>
            </a:r>
            <a:r>
              <a:rPr kumimoji="0" lang="en-GB" sz="14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Zusammenarbeit</a:t>
            </a:r>
            <a:r>
              <a:rPr kumimoji="0" lang="en-GB" sz="14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(GIZ) GmbH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Registered offices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Bonn and </a:t>
            </a:r>
            <a:r>
              <a:rPr kumimoji="0" lang="en-US" sz="14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Eschborn</a:t>
            </a:r>
            <a:endParaRPr kumimoji="0" lang="en-US" sz="14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Friedrich-Ebert-Allee 36 + 40</a:t>
            </a:r>
            <a:b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53113 Bonn, Germany</a:t>
            </a:r>
            <a:b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  +49  228  44 60 - 0</a:t>
            </a:r>
            <a:b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  +49  228  44 60 - 17 66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  info@giz.de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   </a:t>
            </a:r>
            <a:r>
              <a:rPr kumimoji="0" lang="en-GB" sz="5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www.giz.de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7982854-A844-4D46-9BB7-0890F958ED69}"/>
              </a:ext>
            </a:extLst>
          </p:cNvPr>
          <p:cNvSpPr/>
          <p:nvPr userDrawn="1"/>
        </p:nvSpPr>
        <p:spPr bwMode="gray">
          <a:xfrm>
            <a:off x="4700586" y="3413820"/>
            <a:ext cx="4294717" cy="99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Dag-Hammarskjöld-</a:t>
            </a:r>
            <a:r>
              <a:rPr kumimoji="0" lang="en-GB" sz="14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Weg</a:t>
            </a: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1 - 5</a:t>
            </a:r>
            <a:b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65760 </a:t>
            </a:r>
            <a:r>
              <a:rPr kumimoji="0" lang="en-GB" sz="14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Eschborn</a:t>
            </a: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Germany</a:t>
            </a:r>
            <a:b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  +49  61 96  79 - 0</a:t>
            </a:r>
            <a:b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  +49  61 96  79 - 11 15</a:t>
            </a:r>
          </a:p>
        </p:txBody>
      </p:sp>
    </p:spTree>
    <p:extLst>
      <p:ext uri="{BB962C8B-B14F-4D97-AF65-F5344CB8AC3E}">
        <p14:creationId xmlns:p14="http://schemas.microsoft.com/office/powerpoint/2010/main" val="370540734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9929F-FE78-DF7E-E3F6-E3853CBA2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EA3AF-2EC9-A46B-3DC6-BF1C1B5AB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D623A-31EF-75FB-4A01-3825A5469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31A818-FD61-983B-6E32-FCFA2ACDA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5DC684-4FB2-FF18-A237-C911EA846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F3758A-EC91-6444-828D-8CC566252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BE6E-76E4-48A4-9046-E1C25507E074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97B964-22E6-CAF5-207A-803B6647F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D38905-1181-1E38-42DB-824564C23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46AC-DB1D-4DD1-B736-029C5DE27EFB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90E010-939C-68A1-183A-81FA1958DBE8}"/>
              </a:ext>
            </a:extLst>
          </p:cNvPr>
          <p:cNvSpPr/>
          <p:nvPr userDrawn="1"/>
        </p:nvSpPr>
        <p:spPr>
          <a:xfrm>
            <a:off x="0" y="4610"/>
            <a:ext cx="12192000" cy="1325563"/>
          </a:xfrm>
          <a:prstGeom prst="rect">
            <a:avLst/>
          </a:prstGeom>
          <a:gradFill>
            <a:gsLst>
              <a:gs pos="0">
                <a:srgbClr val="03196E"/>
              </a:gs>
              <a:gs pos="63000">
                <a:srgbClr val="2858A4"/>
              </a:gs>
              <a:gs pos="88000">
                <a:srgbClr val="6098D3">
                  <a:alpha val="91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F1F887-D1E4-C65C-6DAE-00134327E784}"/>
              </a:ext>
            </a:extLst>
          </p:cNvPr>
          <p:cNvSpPr txBox="1"/>
          <p:nvPr userDrawn="1"/>
        </p:nvSpPr>
        <p:spPr>
          <a:xfrm>
            <a:off x="8811260" y="-37261"/>
            <a:ext cx="3799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5400" dirty="0">
                <a:solidFill>
                  <a:srgbClr val="5D8FCB"/>
                </a:solidFill>
                <a:latin typeface="Arial Black" panose="020B0A04020102020204" pitchFamily="34" charset="0"/>
              </a:rPr>
              <a:t>SPIAC-B</a:t>
            </a:r>
            <a:endParaRPr lang="en-US" sz="5400" dirty="0">
              <a:solidFill>
                <a:srgbClr val="5D8FCB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611597D-BDFC-51D0-991E-1B41205ADF1F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1946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73479-8996-DA6A-B53B-FA5A592A5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3B021-05D4-4BD8-CFBC-D63B75110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BE6E-76E4-48A4-9046-E1C25507E074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01A18-37FD-466F-393B-30D321E1D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5E0AF-BF07-576B-8357-BEAEAAD7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46AC-DB1D-4DD1-B736-029C5DE27EFB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7D22B6-FDB5-7FCB-479A-50C5A67EC5A1}"/>
              </a:ext>
            </a:extLst>
          </p:cNvPr>
          <p:cNvSpPr/>
          <p:nvPr userDrawn="1"/>
        </p:nvSpPr>
        <p:spPr>
          <a:xfrm>
            <a:off x="0" y="4610"/>
            <a:ext cx="12192000" cy="1325563"/>
          </a:xfrm>
          <a:prstGeom prst="rect">
            <a:avLst/>
          </a:prstGeom>
          <a:gradFill>
            <a:gsLst>
              <a:gs pos="0">
                <a:srgbClr val="03196E"/>
              </a:gs>
              <a:gs pos="63000">
                <a:srgbClr val="2858A4"/>
              </a:gs>
              <a:gs pos="88000">
                <a:srgbClr val="6098D3">
                  <a:alpha val="91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F5C8C4-FC4E-FEF4-F988-F1C55850CD57}"/>
              </a:ext>
            </a:extLst>
          </p:cNvPr>
          <p:cNvSpPr txBox="1"/>
          <p:nvPr userDrawn="1"/>
        </p:nvSpPr>
        <p:spPr>
          <a:xfrm>
            <a:off x="8811260" y="-37261"/>
            <a:ext cx="3799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5400" dirty="0">
                <a:solidFill>
                  <a:srgbClr val="5D8FCB"/>
                </a:solidFill>
                <a:latin typeface="Arial Black" panose="020B0A04020102020204" pitchFamily="34" charset="0"/>
              </a:rPr>
              <a:t>SPIAC-B</a:t>
            </a:r>
            <a:endParaRPr lang="en-US" sz="5400" dirty="0">
              <a:solidFill>
                <a:srgbClr val="5D8FCB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87F94F-619D-11CF-19ED-63C26679B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31616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39A64-F285-6042-AE10-D960A39A2181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B51E6-AAF0-9745-A339-3F0AB7F487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SPA-New-Logo-We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661" y="7166"/>
            <a:ext cx="2236339" cy="167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691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39A64-F285-6042-AE10-D960A39A2181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B51E6-AAF0-9745-A339-3F0AB7F487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529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39A64-F285-6042-AE10-D960A39A2181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B51E6-AAF0-9745-A339-3F0AB7F487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59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39A64-F285-6042-AE10-D960A39A2181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B51E6-AAF0-9745-A339-3F0AB7F487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719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39A64-F285-6042-AE10-D960A39A2181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B51E6-AAF0-9745-A339-3F0AB7F487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170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39A64-F285-6042-AE10-D960A39A2181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B51E6-AAF0-9745-A339-3F0AB7F487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027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39A64-F285-6042-AE10-D960A39A2181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B51E6-AAF0-9745-A339-3F0AB7F487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881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39A64-F285-6042-AE10-D960A39A2181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B51E6-AAF0-9745-A339-3F0AB7F487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57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39A64-F285-6042-AE10-D960A39A2181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B51E6-AAF0-9745-A339-3F0AB7F487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03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9231A-AD58-F118-6687-9B7A08DDD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2154C9-2ED7-7916-5469-E769AF3AF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BE6E-76E4-48A4-9046-E1C25507E074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110051-7C48-EEA4-7E6D-64A421E3B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090FA-6B1C-8444-CC3D-4C35B5B5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46AC-DB1D-4DD1-B736-029C5DE27EFB}" type="slidenum">
              <a:rPr lang="en-GB" smtClean="0"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4E81C4-76A6-7063-6E52-1EBFBD5945B2}"/>
              </a:ext>
            </a:extLst>
          </p:cNvPr>
          <p:cNvSpPr/>
          <p:nvPr userDrawn="1"/>
        </p:nvSpPr>
        <p:spPr>
          <a:xfrm>
            <a:off x="0" y="4610"/>
            <a:ext cx="12192000" cy="1325563"/>
          </a:xfrm>
          <a:prstGeom prst="rect">
            <a:avLst/>
          </a:prstGeom>
          <a:gradFill>
            <a:gsLst>
              <a:gs pos="0">
                <a:srgbClr val="03196E"/>
              </a:gs>
              <a:gs pos="63000">
                <a:srgbClr val="2858A4"/>
              </a:gs>
              <a:gs pos="88000">
                <a:srgbClr val="6098D3">
                  <a:alpha val="91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1DBB9E-5A18-9088-F170-2B007F5CD9B1}"/>
              </a:ext>
            </a:extLst>
          </p:cNvPr>
          <p:cNvSpPr txBox="1"/>
          <p:nvPr userDrawn="1"/>
        </p:nvSpPr>
        <p:spPr>
          <a:xfrm>
            <a:off x="8811260" y="-37261"/>
            <a:ext cx="3799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5400" dirty="0">
                <a:solidFill>
                  <a:srgbClr val="5D8FCB"/>
                </a:solidFill>
                <a:latin typeface="Arial Black" panose="020B0A04020102020204" pitchFamily="34" charset="0"/>
              </a:rPr>
              <a:t>SPIAC-B</a:t>
            </a:r>
            <a:endParaRPr lang="en-US" sz="5400" dirty="0">
              <a:solidFill>
                <a:srgbClr val="5D8FCB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627E0F4-02DA-7CD0-926C-E1902DD0AE51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6889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39A64-F285-6042-AE10-D960A39A2181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B51E6-AAF0-9745-A339-3F0AB7F487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022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39A64-F285-6042-AE10-D960A39A2181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B51E6-AAF0-9745-A339-3F0AB7F487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649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3"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6ACA0B-55D4-0959-DDAA-844A9A6145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75" y="568036"/>
            <a:ext cx="2493398" cy="38879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AF4E966-F8A9-F697-EBEB-456BAB73AB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75" y="1813810"/>
            <a:ext cx="8324182" cy="2436191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5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3F9BEC-3837-99A6-7BA8-80867345D5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650284">
            <a:off x="8976012" y="3623107"/>
            <a:ext cx="5905500" cy="56261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8E7ECF3-E54B-8D16-C6D2-B174810DC3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75" y="4402689"/>
            <a:ext cx="6511711" cy="1482148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subtitle</a:t>
            </a:r>
            <a:endParaRPr lang="hr-H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F65F00-FBDF-0B99-7B29-C90B204451F2}"/>
              </a:ext>
            </a:extLst>
          </p:cNvPr>
          <p:cNvSpPr/>
          <p:nvPr userDrawn="1"/>
        </p:nvSpPr>
        <p:spPr>
          <a:xfrm>
            <a:off x="0" y="3520440"/>
            <a:ext cx="256032" cy="539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62806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point/text - dar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F3DC7E-18FE-7078-25F6-37C4A3CDED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873" y="568036"/>
            <a:ext cx="2493400" cy="388798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A98F383-F7E8-BE33-2FD8-3FBE24F0CE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75" y="1813810"/>
            <a:ext cx="8324182" cy="2436191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title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6845489-BEF4-3D47-3C88-117C11EA72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75" y="4402689"/>
            <a:ext cx="6511711" cy="1482148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subtitle</a:t>
            </a:r>
            <a:endParaRPr lang="hr-H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EE4DE1-DC45-5236-43C4-3C07FEB48283}"/>
              </a:ext>
            </a:extLst>
          </p:cNvPr>
          <p:cNvSpPr/>
          <p:nvPr userDrawn="1"/>
        </p:nvSpPr>
        <p:spPr>
          <a:xfrm>
            <a:off x="0" y="3520440"/>
            <a:ext cx="256032" cy="539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6671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AF4E966-F8A9-F697-EBEB-456BAB73AB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75" y="1813810"/>
            <a:ext cx="8324182" cy="243619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5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segment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3F9BEC-3837-99A6-7BA8-80867345D5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650284">
            <a:off x="8976012" y="3623107"/>
            <a:ext cx="5905500" cy="56261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8E7ECF3-E54B-8D16-C6D2-B174810DC3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75" y="4402689"/>
            <a:ext cx="6511711" cy="1482148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subtitle</a:t>
            </a:r>
            <a:endParaRPr lang="hr-H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F65F00-FBDF-0B99-7B29-C90B204451F2}"/>
              </a:ext>
            </a:extLst>
          </p:cNvPr>
          <p:cNvSpPr/>
          <p:nvPr userDrawn="1"/>
        </p:nvSpPr>
        <p:spPr>
          <a:xfrm>
            <a:off x="0" y="3520440"/>
            <a:ext cx="256032" cy="539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80378E-22E8-C5E1-3B44-90259AADD7C2}"/>
              </a:ext>
            </a:extLst>
          </p:cNvPr>
          <p:cNvCxnSpPr/>
          <p:nvPr userDrawn="1"/>
        </p:nvCxnSpPr>
        <p:spPr>
          <a:xfrm>
            <a:off x="9282896" y="864237"/>
            <a:ext cx="217604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22C43F2-55D3-D4A8-9964-5C2920C2A4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875" y="473392"/>
            <a:ext cx="413770" cy="39419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BD930A-0E81-5288-A6AE-C9348844FD5C}"/>
              </a:ext>
            </a:extLst>
          </p:cNvPr>
          <p:cNvCxnSpPr>
            <a:cxnSpLocks/>
          </p:cNvCxnSpPr>
          <p:nvPr userDrawn="1"/>
        </p:nvCxnSpPr>
        <p:spPr>
          <a:xfrm flipV="1">
            <a:off x="1218767" y="520282"/>
            <a:ext cx="0" cy="30618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615E5AA-DCD7-BD40-C57F-22AAFFCAE6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9863" y="520700"/>
            <a:ext cx="2960687" cy="306388"/>
          </a:xfrm>
        </p:spPr>
        <p:txBody>
          <a:bodyPr anchor="ctr">
            <a:normAutofit/>
          </a:bodyPr>
          <a:lstStyle>
            <a:lvl1pPr marL="0" indent="0">
              <a:buNone/>
              <a:defRPr sz="1000" b="0"/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header</a:t>
            </a:r>
            <a:r>
              <a:rPr lang="hr-HR" dirty="0"/>
              <a:t> </a:t>
            </a:r>
            <a:r>
              <a:rPr lang="hr-HR" dirty="0" err="1"/>
              <a:t>content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962003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AF4E966-F8A9-F697-EBEB-456BAB73AB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75" y="1813811"/>
            <a:ext cx="8324182" cy="903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segment title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8E7ECF3-E54B-8D16-C6D2-B174810DC3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75" y="2815189"/>
            <a:ext cx="4151325" cy="613811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subtitle</a:t>
            </a:r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2C43F2-55D3-D4A8-9964-5C2920C2A4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875" y="473392"/>
            <a:ext cx="413770" cy="39419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BD930A-0E81-5288-A6AE-C9348844FD5C}"/>
              </a:ext>
            </a:extLst>
          </p:cNvPr>
          <p:cNvCxnSpPr>
            <a:cxnSpLocks/>
          </p:cNvCxnSpPr>
          <p:nvPr userDrawn="1"/>
        </p:nvCxnSpPr>
        <p:spPr>
          <a:xfrm flipV="1">
            <a:off x="1218767" y="520282"/>
            <a:ext cx="0" cy="30618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615E5AA-DCD7-BD40-C57F-22AAFFCAE6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9863" y="520700"/>
            <a:ext cx="2960687" cy="306388"/>
          </a:xfrm>
        </p:spPr>
        <p:txBody>
          <a:bodyPr anchor="ctr">
            <a:normAutofit/>
          </a:bodyPr>
          <a:lstStyle>
            <a:lvl1pPr marL="0" indent="0">
              <a:buNone/>
              <a:defRPr sz="1000" b="0"/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header</a:t>
            </a:r>
            <a:r>
              <a:rPr lang="hr-HR" dirty="0"/>
              <a:t> </a:t>
            </a:r>
            <a:r>
              <a:rPr lang="hr-HR" dirty="0" err="1"/>
              <a:t>content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537754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/text - light 1">
    <p:bg>
      <p:bgPr>
        <a:solidFill>
          <a:schemeClr val="accent3"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AF4E966-F8A9-F697-EBEB-456BAB73AB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75" y="1552853"/>
            <a:ext cx="8324182" cy="88782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segment title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8E7ECF3-E54B-8D16-C6D2-B174810DC3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75" y="2582562"/>
            <a:ext cx="8324182" cy="3302275"/>
          </a:xfrm>
        </p:spPr>
        <p:txBody>
          <a:bodyPr anchor="t">
            <a:normAutofit/>
          </a:bodyPr>
          <a:lstStyle>
            <a:lvl1pPr marL="342900" indent="-342900">
              <a:lnSpc>
                <a:spcPct val="150000"/>
              </a:lnSpc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text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bullet</a:t>
            </a:r>
            <a:r>
              <a:rPr lang="hr-HR" dirty="0"/>
              <a:t> </a:t>
            </a:r>
            <a:r>
              <a:rPr lang="hr-HR" dirty="0" err="1"/>
              <a:t>points</a:t>
            </a:r>
            <a:r>
              <a:rPr lang="hr-HR" dirty="0"/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mini.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Veniam</a:t>
            </a:r>
            <a:r>
              <a:rPr lang="hr-HR" dirty="0"/>
              <a:t>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 </a:t>
            </a:r>
            <a:r>
              <a:rPr lang="hr-HR" dirty="0" err="1"/>
              <a:t>Excepteur</a:t>
            </a:r>
            <a:r>
              <a:rPr lang="hr-HR" dirty="0"/>
              <a:t> </a:t>
            </a:r>
            <a:r>
              <a:rPr lang="hr-HR" dirty="0" err="1"/>
              <a:t>sint</a:t>
            </a:r>
            <a:r>
              <a:rPr lang="hr-HR" dirty="0"/>
              <a:t> </a:t>
            </a:r>
            <a:r>
              <a:rPr lang="hr-HR" dirty="0" err="1"/>
              <a:t>occaecat</a:t>
            </a:r>
            <a:r>
              <a:rPr lang="hr-HR" dirty="0"/>
              <a:t> </a:t>
            </a:r>
            <a:r>
              <a:rPr lang="hr-HR" dirty="0" err="1"/>
              <a:t>cupidatat</a:t>
            </a:r>
            <a:r>
              <a:rPr lang="hr-HR" dirty="0"/>
              <a:t> </a:t>
            </a:r>
            <a:r>
              <a:rPr lang="hr-HR" dirty="0" err="1"/>
              <a:t>non</a:t>
            </a:r>
            <a:r>
              <a:rPr lang="hr-HR" dirty="0"/>
              <a:t> </a:t>
            </a:r>
            <a:r>
              <a:rPr lang="hr-HR" dirty="0" err="1"/>
              <a:t>proident</a:t>
            </a:r>
            <a:r>
              <a:rPr lang="hr-HR" dirty="0"/>
              <a:t>, </a:t>
            </a:r>
            <a:r>
              <a:rPr lang="hr-HR" dirty="0" err="1"/>
              <a:t>sunt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culpa</a:t>
            </a:r>
            <a:r>
              <a:rPr lang="hr-HR" dirty="0"/>
              <a:t> </a:t>
            </a:r>
            <a:r>
              <a:rPr lang="hr-HR" dirty="0" err="1"/>
              <a:t>qui</a:t>
            </a:r>
            <a:r>
              <a:rPr lang="hr-HR" dirty="0"/>
              <a:t> </a:t>
            </a:r>
            <a:r>
              <a:rPr lang="hr-HR" dirty="0" err="1"/>
              <a:t>officia</a:t>
            </a:r>
            <a:r>
              <a:rPr lang="hr-HR" dirty="0"/>
              <a:t> </a:t>
            </a:r>
            <a:r>
              <a:rPr lang="hr-HR" dirty="0" err="1"/>
              <a:t>deserunt</a:t>
            </a:r>
            <a:r>
              <a:rPr lang="hr-HR" dirty="0"/>
              <a:t> </a:t>
            </a:r>
            <a:r>
              <a:rPr lang="hr-HR" dirty="0" err="1"/>
              <a:t>mollit</a:t>
            </a:r>
            <a:r>
              <a:rPr lang="hr-HR" dirty="0"/>
              <a:t> </a:t>
            </a:r>
            <a:r>
              <a:rPr lang="hr-HR" dirty="0" err="1"/>
              <a:t>anim</a:t>
            </a:r>
            <a:r>
              <a:rPr lang="hr-HR" dirty="0"/>
              <a:t> </a:t>
            </a:r>
            <a:r>
              <a:rPr lang="hr-HR" dirty="0" err="1"/>
              <a:t>id</a:t>
            </a:r>
            <a:r>
              <a:rPr lang="hr-HR" dirty="0"/>
              <a:t> </a:t>
            </a:r>
            <a:r>
              <a:rPr lang="hr-HR" dirty="0" err="1"/>
              <a:t>est</a:t>
            </a:r>
            <a:r>
              <a:rPr lang="hr-HR" dirty="0"/>
              <a:t> </a:t>
            </a:r>
            <a:r>
              <a:rPr lang="hr-HR" dirty="0" err="1"/>
              <a:t>laborum</a:t>
            </a:r>
            <a:endParaRPr lang="hr-HR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endParaRPr lang="hr-HR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endParaRPr lang="hr-HR" dirty="0"/>
          </a:p>
          <a:p>
            <a:pPr lvl="0"/>
            <a:endParaRPr lang="hr-HR" dirty="0"/>
          </a:p>
          <a:p>
            <a:pPr lvl="0"/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2C43F2-55D3-D4A8-9964-5C2920C2A4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75" y="473392"/>
            <a:ext cx="413770" cy="39419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BD930A-0E81-5288-A6AE-C9348844FD5C}"/>
              </a:ext>
            </a:extLst>
          </p:cNvPr>
          <p:cNvCxnSpPr>
            <a:cxnSpLocks/>
          </p:cNvCxnSpPr>
          <p:nvPr userDrawn="1"/>
        </p:nvCxnSpPr>
        <p:spPr>
          <a:xfrm flipV="1">
            <a:off x="1218767" y="520282"/>
            <a:ext cx="0" cy="306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615E5AA-DCD7-BD40-C57F-22AAFFCAE6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9863" y="520700"/>
            <a:ext cx="2960687" cy="306388"/>
          </a:xfrm>
        </p:spPr>
        <p:txBody>
          <a:bodyPr anchor="ctr">
            <a:normAutofit/>
          </a:bodyPr>
          <a:lstStyle>
            <a:lvl1pPr marL="0" indent="0">
              <a:buNone/>
              <a:defRPr sz="1000" b="0"/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header</a:t>
            </a:r>
            <a:r>
              <a:rPr lang="hr-HR" dirty="0"/>
              <a:t> </a:t>
            </a:r>
            <a:r>
              <a:rPr lang="hr-HR" dirty="0" err="1"/>
              <a:t>content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914403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point/text - light 1">
    <p:bg>
      <p:bgPr>
        <a:solidFill>
          <a:schemeClr val="accent3"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AF4E966-F8A9-F697-EBEB-456BAB73AB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75" y="1552853"/>
            <a:ext cx="4993153" cy="580747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segment title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8E7ECF3-E54B-8D16-C6D2-B174810DC3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75" y="2249714"/>
            <a:ext cx="4993153" cy="3635123"/>
          </a:xfrm>
        </p:spPr>
        <p:txBody>
          <a:bodyPr anchor="t">
            <a:normAutofit/>
          </a:bodyPr>
          <a:lstStyle>
            <a:lvl1pPr marL="342900" indent="-342900">
              <a:lnSpc>
                <a:spcPct val="150000"/>
              </a:lnSpc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text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bullet</a:t>
            </a:r>
            <a:r>
              <a:rPr lang="hr-HR" dirty="0"/>
              <a:t> </a:t>
            </a:r>
            <a:r>
              <a:rPr lang="hr-HR" dirty="0" err="1"/>
              <a:t>points</a:t>
            </a:r>
            <a:r>
              <a:rPr lang="hr-HR" dirty="0"/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mini.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Veniam</a:t>
            </a:r>
            <a:r>
              <a:rPr lang="hr-HR" dirty="0"/>
              <a:t>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 </a:t>
            </a:r>
            <a:r>
              <a:rPr lang="hr-HR" dirty="0" err="1"/>
              <a:t>Excepteur</a:t>
            </a:r>
            <a:r>
              <a:rPr lang="hr-HR" dirty="0"/>
              <a:t> </a:t>
            </a:r>
            <a:r>
              <a:rPr lang="hr-HR" dirty="0" err="1"/>
              <a:t>sint</a:t>
            </a:r>
            <a:r>
              <a:rPr lang="hr-HR" dirty="0"/>
              <a:t> </a:t>
            </a:r>
            <a:r>
              <a:rPr lang="hr-HR" dirty="0" err="1"/>
              <a:t>occaecat</a:t>
            </a:r>
            <a:r>
              <a:rPr lang="hr-HR" dirty="0"/>
              <a:t> </a:t>
            </a:r>
            <a:r>
              <a:rPr lang="hr-HR" dirty="0" err="1"/>
              <a:t>cupidatat</a:t>
            </a:r>
            <a:r>
              <a:rPr lang="hr-HR" dirty="0"/>
              <a:t> </a:t>
            </a:r>
            <a:r>
              <a:rPr lang="hr-HR" dirty="0" err="1"/>
              <a:t>non</a:t>
            </a:r>
            <a:r>
              <a:rPr lang="hr-HR" dirty="0"/>
              <a:t> </a:t>
            </a:r>
            <a:r>
              <a:rPr lang="hr-HR" dirty="0" err="1"/>
              <a:t>proident</a:t>
            </a:r>
            <a:r>
              <a:rPr lang="hr-HR" dirty="0"/>
              <a:t>, </a:t>
            </a:r>
            <a:r>
              <a:rPr lang="hr-HR" dirty="0" err="1"/>
              <a:t>sunt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culpa</a:t>
            </a:r>
            <a:r>
              <a:rPr lang="hr-HR" dirty="0"/>
              <a:t> </a:t>
            </a:r>
            <a:r>
              <a:rPr lang="hr-HR" dirty="0" err="1"/>
              <a:t>qui</a:t>
            </a:r>
            <a:r>
              <a:rPr lang="hr-HR" dirty="0"/>
              <a:t> </a:t>
            </a:r>
            <a:r>
              <a:rPr lang="hr-HR" dirty="0" err="1"/>
              <a:t>officia</a:t>
            </a:r>
            <a:r>
              <a:rPr lang="hr-HR" dirty="0"/>
              <a:t> </a:t>
            </a:r>
            <a:r>
              <a:rPr lang="hr-HR" dirty="0" err="1"/>
              <a:t>deserunt</a:t>
            </a:r>
            <a:r>
              <a:rPr lang="hr-HR" dirty="0"/>
              <a:t> </a:t>
            </a:r>
            <a:r>
              <a:rPr lang="hr-HR" dirty="0" err="1"/>
              <a:t>mollit</a:t>
            </a:r>
            <a:r>
              <a:rPr lang="hr-HR" dirty="0"/>
              <a:t> </a:t>
            </a:r>
            <a:r>
              <a:rPr lang="hr-HR" dirty="0" err="1"/>
              <a:t>anim</a:t>
            </a:r>
            <a:r>
              <a:rPr lang="hr-HR" dirty="0"/>
              <a:t> </a:t>
            </a:r>
            <a:r>
              <a:rPr lang="hr-HR" dirty="0" err="1"/>
              <a:t>id</a:t>
            </a:r>
            <a:r>
              <a:rPr lang="hr-HR" dirty="0"/>
              <a:t> </a:t>
            </a:r>
            <a:r>
              <a:rPr lang="hr-HR" dirty="0" err="1"/>
              <a:t>est</a:t>
            </a:r>
            <a:r>
              <a:rPr lang="hr-HR" dirty="0"/>
              <a:t> </a:t>
            </a:r>
            <a:r>
              <a:rPr lang="hr-HR" dirty="0" err="1"/>
              <a:t>laborum</a:t>
            </a:r>
            <a:endParaRPr lang="hr-HR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endParaRPr lang="hr-HR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endParaRPr lang="hr-HR" dirty="0"/>
          </a:p>
          <a:p>
            <a:pPr lvl="0"/>
            <a:endParaRPr lang="hr-HR" dirty="0"/>
          </a:p>
          <a:p>
            <a:pPr lvl="0"/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2C43F2-55D3-D4A8-9964-5C2920C2A4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75" y="473392"/>
            <a:ext cx="413770" cy="39419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BD930A-0E81-5288-A6AE-C9348844FD5C}"/>
              </a:ext>
            </a:extLst>
          </p:cNvPr>
          <p:cNvCxnSpPr>
            <a:cxnSpLocks/>
          </p:cNvCxnSpPr>
          <p:nvPr userDrawn="1"/>
        </p:nvCxnSpPr>
        <p:spPr>
          <a:xfrm flipV="1">
            <a:off x="1218767" y="520282"/>
            <a:ext cx="0" cy="306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615E5AA-DCD7-BD40-C57F-22AAFFCAE6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9863" y="520700"/>
            <a:ext cx="2960687" cy="306388"/>
          </a:xfrm>
        </p:spPr>
        <p:txBody>
          <a:bodyPr anchor="ctr">
            <a:normAutofit/>
          </a:bodyPr>
          <a:lstStyle>
            <a:lvl1pPr marL="0" indent="0">
              <a:buNone/>
              <a:defRPr sz="1000" b="0"/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header</a:t>
            </a:r>
            <a:r>
              <a:rPr lang="hr-HR" dirty="0"/>
              <a:t> </a:t>
            </a:r>
            <a:r>
              <a:rPr lang="hr-HR" dirty="0" err="1"/>
              <a:t>content</a:t>
            </a:r>
            <a:endParaRPr lang="hr-HR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2296573C-39F5-D9AE-912B-331AA12235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0904" y="1552853"/>
            <a:ext cx="4993153" cy="580747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segment title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3F8340B7-8678-DB3F-249E-9011750DB8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0904" y="2249714"/>
            <a:ext cx="4993153" cy="3635123"/>
          </a:xfrm>
        </p:spPr>
        <p:txBody>
          <a:bodyPr anchor="t">
            <a:normAutofit/>
          </a:bodyPr>
          <a:lstStyle>
            <a:lvl1pPr marL="342900" indent="-342900">
              <a:lnSpc>
                <a:spcPct val="150000"/>
              </a:lnSpc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text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bullet</a:t>
            </a:r>
            <a:r>
              <a:rPr lang="hr-HR" dirty="0"/>
              <a:t> </a:t>
            </a:r>
            <a:r>
              <a:rPr lang="hr-HR" dirty="0" err="1"/>
              <a:t>points</a:t>
            </a:r>
            <a:r>
              <a:rPr lang="hr-HR" dirty="0"/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mini.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Veniam</a:t>
            </a:r>
            <a:r>
              <a:rPr lang="hr-HR" dirty="0"/>
              <a:t>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 </a:t>
            </a:r>
            <a:r>
              <a:rPr lang="hr-HR" dirty="0" err="1"/>
              <a:t>Excepteur</a:t>
            </a:r>
            <a:r>
              <a:rPr lang="hr-HR" dirty="0"/>
              <a:t> </a:t>
            </a:r>
            <a:r>
              <a:rPr lang="hr-HR" dirty="0" err="1"/>
              <a:t>sint</a:t>
            </a:r>
            <a:r>
              <a:rPr lang="hr-HR" dirty="0"/>
              <a:t> </a:t>
            </a:r>
            <a:r>
              <a:rPr lang="hr-HR" dirty="0" err="1"/>
              <a:t>occaecat</a:t>
            </a:r>
            <a:r>
              <a:rPr lang="hr-HR" dirty="0"/>
              <a:t> </a:t>
            </a:r>
            <a:r>
              <a:rPr lang="hr-HR" dirty="0" err="1"/>
              <a:t>cupidatat</a:t>
            </a:r>
            <a:r>
              <a:rPr lang="hr-HR" dirty="0"/>
              <a:t> </a:t>
            </a:r>
            <a:r>
              <a:rPr lang="hr-HR" dirty="0" err="1"/>
              <a:t>non</a:t>
            </a:r>
            <a:r>
              <a:rPr lang="hr-HR" dirty="0"/>
              <a:t> </a:t>
            </a:r>
            <a:r>
              <a:rPr lang="hr-HR" dirty="0" err="1"/>
              <a:t>proident</a:t>
            </a:r>
            <a:r>
              <a:rPr lang="hr-HR" dirty="0"/>
              <a:t>, </a:t>
            </a:r>
            <a:r>
              <a:rPr lang="hr-HR" dirty="0" err="1"/>
              <a:t>sunt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culpa</a:t>
            </a:r>
            <a:r>
              <a:rPr lang="hr-HR" dirty="0"/>
              <a:t> </a:t>
            </a:r>
            <a:r>
              <a:rPr lang="hr-HR" dirty="0" err="1"/>
              <a:t>qui</a:t>
            </a:r>
            <a:r>
              <a:rPr lang="hr-HR" dirty="0"/>
              <a:t> </a:t>
            </a:r>
            <a:r>
              <a:rPr lang="hr-HR" dirty="0" err="1"/>
              <a:t>officia</a:t>
            </a:r>
            <a:r>
              <a:rPr lang="hr-HR" dirty="0"/>
              <a:t> </a:t>
            </a:r>
            <a:r>
              <a:rPr lang="hr-HR" dirty="0" err="1"/>
              <a:t>deserunt</a:t>
            </a:r>
            <a:r>
              <a:rPr lang="hr-HR" dirty="0"/>
              <a:t> </a:t>
            </a:r>
            <a:r>
              <a:rPr lang="hr-HR" dirty="0" err="1"/>
              <a:t>mollit</a:t>
            </a:r>
            <a:r>
              <a:rPr lang="hr-HR" dirty="0"/>
              <a:t> </a:t>
            </a:r>
            <a:r>
              <a:rPr lang="hr-HR" dirty="0" err="1"/>
              <a:t>anim</a:t>
            </a:r>
            <a:r>
              <a:rPr lang="hr-HR" dirty="0"/>
              <a:t> </a:t>
            </a:r>
            <a:r>
              <a:rPr lang="hr-HR" dirty="0" err="1"/>
              <a:t>id</a:t>
            </a:r>
            <a:r>
              <a:rPr lang="hr-HR" dirty="0"/>
              <a:t> </a:t>
            </a:r>
            <a:r>
              <a:rPr lang="hr-HR" dirty="0" err="1"/>
              <a:t>est</a:t>
            </a:r>
            <a:r>
              <a:rPr lang="hr-HR" dirty="0"/>
              <a:t> </a:t>
            </a:r>
            <a:r>
              <a:rPr lang="hr-HR" dirty="0" err="1"/>
              <a:t>laborum</a:t>
            </a:r>
            <a:endParaRPr lang="hr-HR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endParaRPr lang="hr-HR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endParaRPr lang="hr-HR" dirty="0"/>
          </a:p>
          <a:p>
            <a:pPr lvl="0"/>
            <a:endParaRPr lang="hr-HR" dirty="0"/>
          </a:p>
          <a:p>
            <a:pPr lvl="0"/>
            <a:endParaRPr lang="hr-HR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0D98E6-6664-5EC5-80D4-18C6FD9BA0D4}"/>
              </a:ext>
            </a:extLst>
          </p:cNvPr>
          <p:cNvCxnSpPr/>
          <p:nvPr userDrawn="1"/>
        </p:nvCxnSpPr>
        <p:spPr>
          <a:xfrm>
            <a:off x="5918886" y="1552853"/>
            <a:ext cx="0" cy="4625525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411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point/text - light 1">
    <p:bg>
      <p:bgPr>
        <a:solidFill>
          <a:schemeClr val="accent3"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AF4E966-F8A9-F697-EBEB-456BAB73AB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75" y="1552852"/>
            <a:ext cx="4064233" cy="1146805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segment title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8E7ECF3-E54B-8D16-C6D2-B174810DC3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75" y="2930904"/>
            <a:ext cx="4064233" cy="3302275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Clr>
                <a:schemeClr val="accent3"/>
              </a:buClr>
              <a:buSzPct val="107000"/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Click</a:t>
            </a:r>
            <a:r>
              <a:rPr lang="hr-HR" dirty="0"/>
              <a:t> to </a:t>
            </a:r>
            <a:r>
              <a:rPr lang="hr-HR" dirty="0" err="1"/>
              <a:t>add</a:t>
            </a:r>
            <a:r>
              <a:rPr lang="hr-HR" dirty="0"/>
              <a:t> </a:t>
            </a:r>
            <a:r>
              <a:rPr lang="hr-HR" dirty="0" err="1"/>
              <a:t>text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bulletpoints</a:t>
            </a:r>
            <a:endParaRPr lang="hr-HR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mini.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Veniam</a:t>
            </a:r>
            <a:r>
              <a:rPr lang="hr-HR" dirty="0"/>
              <a:t>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</a:p>
          <a:p>
            <a:pPr lvl="0"/>
            <a:endParaRPr lang="hr-HR" dirty="0"/>
          </a:p>
          <a:p>
            <a:pPr lvl="0"/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2C43F2-55D3-D4A8-9964-5C2920C2A4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75" y="473392"/>
            <a:ext cx="413770" cy="39419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BD930A-0E81-5288-A6AE-C9348844FD5C}"/>
              </a:ext>
            </a:extLst>
          </p:cNvPr>
          <p:cNvCxnSpPr>
            <a:cxnSpLocks/>
          </p:cNvCxnSpPr>
          <p:nvPr userDrawn="1"/>
        </p:nvCxnSpPr>
        <p:spPr>
          <a:xfrm flipV="1">
            <a:off x="1218767" y="520282"/>
            <a:ext cx="0" cy="306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615E5AA-DCD7-BD40-C57F-22AAFFCAE6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9863" y="520700"/>
            <a:ext cx="2960687" cy="306388"/>
          </a:xfrm>
        </p:spPr>
        <p:txBody>
          <a:bodyPr anchor="ctr">
            <a:normAutofit/>
          </a:bodyPr>
          <a:lstStyle>
            <a:lvl1pPr marL="0" indent="0">
              <a:buNone/>
              <a:defRPr sz="1000" b="0"/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header</a:t>
            </a:r>
            <a:r>
              <a:rPr lang="hr-HR" dirty="0"/>
              <a:t> </a:t>
            </a:r>
            <a:r>
              <a:rPr lang="hr-HR" dirty="0" err="1"/>
              <a:t>content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59258-8D88-ABEA-D627-BEA8149E7A5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021264" y="1552575"/>
            <a:ext cx="6546862" cy="4679950"/>
          </a:xfrm>
        </p:spPr>
        <p:txBody>
          <a:bodyPr lIns="2484000" tIns="0" bIns="1368000" anchor="ctr" anchorCtr="0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Click to insert media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822466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point/text - light 1">
    <p:bg>
      <p:bgPr>
        <a:solidFill>
          <a:schemeClr val="accent3"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2C43F2-55D3-D4A8-9964-5C2920C2A4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75" y="473392"/>
            <a:ext cx="413770" cy="39419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BD930A-0E81-5288-A6AE-C9348844FD5C}"/>
              </a:ext>
            </a:extLst>
          </p:cNvPr>
          <p:cNvCxnSpPr>
            <a:cxnSpLocks/>
          </p:cNvCxnSpPr>
          <p:nvPr userDrawn="1"/>
        </p:nvCxnSpPr>
        <p:spPr>
          <a:xfrm flipV="1">
            <a:off x="1218767" y="520282"/>
            <a:ext cx="0" cy="306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615E5AA-DCD7-BD40-C57F-22AAFFCAE6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9863" y="520700"/>
            <a:ext cx="2960687" cy="306388"/>
          </a:xfrm>
        </p:spPr>
        <p:txBody>
          <a:bodyPr anchor="ctr">
            <a:normAutofit/>
          </a:bodyPr>
          <a:lstStyle>
            <a:lvl1pPr marL="0" indent="0">
              <a:buNone/>
              <a:defRPr sz="1000" b="0"/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header</a:t>
            </a:r>
            <a:r>
              <a:rPr lang="hr-HR" dirty="0"/>
              <a:t> </a:t>
            </a:r>
            <a:r>
              <a:rPr lang="hr-HR" dirty="0" err="1"/>
              <a:t>content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59258-8D88-ABEA-D627-BEA8149E7A5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3876" y="1552575"/>
            <a:ext cx="10947440" cy="4679950"/>
          </a:xfrm>
        </p:spPr>
        <p:txBody>
          <a:bodyPr lIns="4716000" tIns="0" bIns="1655999" anchor="ctr" anchorCtr="0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GB" dirty="0"/>
              <a:t>Click to insert media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9947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362F9B-56F1-ECEA-AED1-C2EA6A3FD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BE6E-76E4-48A4-9046-E1C25507E074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A4519D-02DC-98B1-66CD-A15FEEA3D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3F9A01-0CEC-A7EE-AA6D-1A208E245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46AC-DB1D-4DD1-B736-029C5DE27EFB}" type="slidenum">
              <a:rPr lang="en-GB" smtClean="0"/>
              <a:t>‹#›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92CBC2-788D-EC95-24C1-2D1BFA2D2AA3}"/>
              </a:ext>
            </a:extLst>
          </p:cNvPr>
          <p:cNvSpPr/>
          <p:nvPr userDrawn="1"/>
        </p:nvSpPr>
        <p:spPr>
          <a:xfrm>
            <a:off x="0" y="4610"/>
            <a:ext cx="12192000" cy="1325563"/>
          </a:xfrm>
          <a:prstGeom prst="rect">
            <a:avLst/>
          </a:prstGeom>
          <a:gradFill>
            <a:gsLst>
              <a:gs pos="0">
                <a:srgbClr val="03196E"/>
              </a:gs>
              <a:gs pos="63000">
                <a:srgbClr val="2858A4"/>
              </a:gs>
              <a:gs pos="88000">
                <a:srgbClr val="6098D3">
                  <a:alpha val="91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9BAB68-67FF-6162-6913-78EDB85F176C}"/>
              </a:ext>
            </a:extLst>
          </p:cNvPr>
          <p:cNvSpPr txBox="1"/>
          <p:nvPr userDrawn="1"/>
        </p:nvSpPr>
        <p:spPr>
          <a:xfrm>
            <a:off x="8811260" y="-37261"/>
            <a:ext cx="3799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5400" dirty="0">
                <a:solidFill>
                  <a:srgbClr val="5D8FCB"/>
                </a:solidFill>
                <a:latin typeface="Arial Black" panose="020B0A04020102020204" pitchFamily="34" charset="0"/>
              </a:rPr>
              <a:t>SPIAC-B</a:t>
            </a:r>
            <a:endParaRPr lang="en-US" sz="5400" dirty="0">
              <a:solidFill>
                <a:srgbClr val="5D8FCB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EEBF8FF-52AD-66CB-0C7B-FF2F0D42C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77407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/text - ligh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2C43F2-55D3-D4A8-9964-5C2920C2A4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875" y="473392"/>
            <a:ext cx="413770" cy="39419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BD930A-0E81-5288-A6AE-C9348844FD5C}"/>
              </a:ext>
            </a:extLst>
          </p:cNvPr>
          <p:cNvCxnSpPr>
            <a:cxnSpLocks/>
          </p:cNvCxnSpPr>
          <p:nvPr userDrawn="1"/>
        </p:nvCxnSpPr>
        <p:spPr>
          <a:xfrm flipV="1">
            <a:off x="1218767" y="520282"/>
            <a:ext cx="0" cy="306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615E5AA-DCD7-BD40-C57F-22AAFFCAE6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9863" y="520700"/>
            <a:ext cx="2960687" cy="306388"/>
          </a:xfrm>
        </p:spPr>
        <p:txBody>
          <a:bodyPr anchor="ctr">
            <a:normAutofit/>
          </a:bodyPr>
          <a:lstStyle>
            <a:lvl1pPr marL="0" indent="0">
              <a:buNone/>
              <a:defRPr sz="1000" b="0"/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header</a:t>
            </a:r>
            <a:r>
              <a:rPr lang="hr-HR" dirty="0"/>
              <a:t> </a:t>
            </a:r>
            <a:r>
              <a:rPr lang="hr-HR" dirty="0" err="1"/>
              <a:t>content</a:t>
            </a:r>
            <a:endParaRPr lang="hr-HR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58B768F9-57BA-DD0D-8052-6E527C799B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75" y="1552853"/>
            <a:ext cx="8324182" cy="88782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segment title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23F7C53-73DD-FECC-C50E-1659357C23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75" y="2582562"/>
            <a:ext cx="8324182" cy="3302275"/>
          </a:xfrm>
        </p:spPr>
        <p:txBody>
          <a:bodyPr anchor="t">
            <a:normAutofit/>
          </a:bodyPr>
          <a:lstStyle>
            <a:lvl1pPr marL="342900" indent="-342900">
              <a:lnSpc>
                <a:spcPct val="150000"/>
              </a:lnSpc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text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bullet</a:t>
            </a:r>
            <a:r>
              <a:rPr lang="hr-HR" dirty="0"/>
              <a:t> </a:t>
            </a:r>
            <a:r>
              <a:rPr lang="hr-HR" dirty="0" err="1"/>
              <a:t>points</a:t>
            </a:r>
            <a:r>
              <a:rPr lang="hr-HR" dirty="0"/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mini.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Veniam</a:t>
            </a:r>
            <a:r>
              <a:rPr lang="hr-HR" dirty="0"/>
              <a:t>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 </a:t>
            </a:r>
            <a:r>
              <a:rPr lang="hr-HR" dirty="0" err="1"/>
              <a:t>Excepteur</a:t>
            </a:r>
            <a:r>
              <a:rPr lang="hr-HR" dirty="0"/>
              <a:t> </a:t>
            </a:r>
            <a:r>
              <a:rPr lang="hr-HR" dirty="0" err="1"/>
              <a:t>sint</a:t>
            </a:r>
            <a:r>
              <a:rPr lang="hr-HR" dirty="0"/>
              <a:t> </a:t>
            </a:r>
            <a:r>
              <a:rPr lang="hr-HR" dirty="0" err="1"/>
              <a:t>occaecat</a:t>
            </a:r>
            <a:r>
              <a:rPr lang="hr-HR" dirty="0"/>
              <a:t> </a:t>
            </a:r>
            <a:r>
              <a:rPr lang="hr-HR" dirty="0" err="1"/>
              <a:t>cupidatat</a:t>
            </a:r>
            <a:r>
              <a:rPr lang="hr-HR" dirty="0"/>
              <a:t> </a:t>
            </a:r>
            <a:r>
              <a:rPr lang="hr-HR" dirty="0" err="1"/>
              <a:t>non</a:t>
            </a:r>
            <a:r>
              <a:rPr lang="hr-HR" dirty="0"/>
              <a:t> </a:t>
            </a:r>
            <a:r>
              <a:rPr lang="hr-HR" dirty="0" err="1"/>
              <a:t>proident</a:t>
            </a:r>
            <a:r>
              <a:rPr lang="hr-HR" dirty="0"/>
              <a:t>, </a:t>
            </a:r>
            <a:r>
              <a:rPr lang="hr-HR" dirty="0" err="1"/>
              <a:t>sunt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culpa</a:t>
            </a:r>
            <a:r>
              <a:rPr lang="hr-HR" dirty="0"/>
              <a:t> </a:t>
            </a:r>
            <a:r>
              <a:rPr lang="hr-HR" dirty="0" err="1"/>
              <a:t>qui</a:t>
            </a:r>
            <a:r>
              <a:rPr lang="hr-HR" dirty="0"/>
              <a:t> </a:t>
            </a:r>
            <a:r>
              <a:rPr lang="hr-HR" dirty="0" err="1"/>
              <a:t>officia</a:t>
            </a:r>
            <a:r>
              <a:rPr lang="hr-HR" dirty="0"/>
              <a:t> </a:t>
            </a:r>
            <a:r>
              <a:rPr lang="hr-HR" dirty="0" err="1"/>
              <a:t>deserunt</a:t>
            </a:r>
            <a:r>
              <a:rPr lang="hr-HR" dirty="0"/>
              <a:t> </a:t>
            </a:r>
            <a:r>
              <a:rPr lang="hr-HR" dirty="0" err="1"/>
              <a:t>mollit</a:t>
            </a:r>
            <a:r>
              <a:rPr lang="hr-HR" dirty="0"/>
              <a:t> </a:t>
            </a:r>
            <a:r>
              <a:rPr lang="hr-HR" dirty="0" err="1"/>
              <a:t>anim</a:t>
            </a:r>
            <a:r>
              <a:rPr lang="hr-HR" dirty="0"/>
              <a:t> </a:t>
            </a:r>
            <a:r>
              <a:rPr lang="hr-HR" dirty="0" err="1"/>
              <a:t>id</a:t>
            </a:r>
            <a:r>
              <a:rPr lang="hr-HR" dirty="0"/>
              <a:t> </a:t>
            </a:r>
            <a:r>
              <a:rPr lang="hr-HR" dirty="0" err="1"/>
              <a:t>est</a:t>
            </a:r>
            <a:r>
              <a:rPr lang="hr-HR" dirty="0"/>
              <a:t> </a:t>
            </a:r>
            <a:r>
              <a:rPr lang="hr-HR" dirty="0" err="1"/>
              <a:t>laborum</a:t>
            </a:r>
            <a:endParaRPr lang="hr-HR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endParaRPr lang="hr-HR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endParaRPr lang="hr-HR" dirty="0"/>
          </a:p>
          <a:p>
            <a:pPr lvl="0"/>
            <a:endParaRPr lang="hr-HR" dirty="0"/>
          </a:p>
          <a:p>
            <a:pPr lvl="0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024208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point/text - ligh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2C43F2-55D3-D4A8-9964-5C2920C2A4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875" y="473392"/>
            <a:ext cx="413770" cy="39419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BD930A-0E81-5288-A6AE-C9348844FD5C}"/>
              </a:ext>
            </a:extLst>
          </p:cNvPr>
          <p:cNvCxnSpPr>
            <a:cxnSpLocks/>
          </p:cNvCxnSpPr>
          <p:nvPr userDrawn="1"/>
        </p:nvCxnSpPr>
        <p:spPr>
          <a:xfrm flipV="1">
            <a:off x="1218767" y="520282"/>
            <a:ext cx="0" cy="306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615E5AA-DCD7-BD40-C57F-22AAFFCAE6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9863" y="520700"/>
            <a:ext cx="2960687" cy="306388"/>
          </a:xfrm>
        </p:spPr>
        <p:txBody>
          <a:bodyPr anchor="ctr">
            <a:normAutofit/>
          </a:bodyPr>
          <a:lstStyle>
            <a:lvl1pPr marL="0" indent="0">
              <a:buNone/>
              <a:defRPr sz="1000" b="0"/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header</a:t>
            </a:r>
            <a:r>
              <a:rPr lang="hr-HR" dirty="0"/>
              <a:t> </a:t>
            </a:r>
            <a:r>
              <a:rPr lang="hr-HR" dirty="0" err="1"/>
              <a:t>content</a:t>
            </a:r>
            <a:endParaRPr lang="hr-HR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58B768F9-57BA-DD0D-8052-6E527C799B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75" y="1552853"/>
            <a:ext cx="8324182" cy="88782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segment title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23F7C53-73DD-FECC-C50E-1659357C23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75" y="2582562"/>
            <a:ext cx="8324182" cy="3302275"/>
          </a:xfrm>
        </p:spPr>
        <p:txBody>
          <a:bodyPr anchor="t">
            <a:normAutofit/>
          </a:bodyPr>
          <a:lstStyle>
            <a:lvl1pPr marL="342900" indent="-342900">
              <a:lnSpc>
                <a:spcPct val="150000"/>
              </a:lnSpc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text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bullet</a:t>
            </a:r>
            <a:r>
              <a:rPr lang="hr-HR" dirty="0"/>
              <a:t> </a:t>
            </a:r>
            <a:r>
              <a:rPr lang="hr-HR" dirty="0" err="1"/>
              <a:t>points</a:t>
            </a:r>
            <a:r>
              <a:rPr lang="hr-HR" dirty="0"/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mini.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Veniam</a:t>
            </a:r>
            <a:r>
              <a:rPr lang="hr-HR" dirty="0"/>
              <a:t>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 </a:t>
            </a:r>
            <a:r>
              <a:rPr lang="hr-HR" dirty="0" err="1"/>
              <a:t>Excepteur</a:t>
            </a:r>
            <a:r>
              <a:rPr lang="hr-HR" dirty="0"/>
              <a:t> </a:t>
            </a:r>
            <a:r>
              <a:rPr lang="hr-HR" dirty="0" err="1"/>
              <a:t>sint</a:t>
            </a:r>
            <a:r>
              <a:rPr lang="hr-HR" dirty="0"/>
              <a:t> </a:t>
            </a:r>
            <a:r>
              <a:rPr lang="hr-HR" dirty="0" err="1"/>
              <a:t>occaecat</a:t>
            </a:r>
            <a:r>
              <a:rPr lang="hr-HR" dirty="0"/>
              <a:t> </a:t>
            </a:r>
            <a:r>
              <a:rPr lang="hr-HR" dirty="0" err="1"/>
              <a:t>cupidatat</a:t>
            </a:r>
            <a:r>
              <a:rPr lang="hr-HR" dirty="0"/>
              <a:t> </a:t>
            </a:r>
            <a:r>
              <a:rPr lang="hr-HR" dirty="0" err="1"/>
              <a:t>non</a:t>
            </a:r>
            <a:r>
              <a:rPr lang="hr-HR" dirty="0"/>
              <a:t> </a:t>
            </a:r>
            <a:r>
              <a:rPr lang="hr-HR" dirty="0" err="1"/>
              <a:t>proident</a:t>
            </a:r>
            <a:r>
              <a:rPr lang="hr-HR" dirty="0"/>
              <a:t>, </a:t>
            </a:r>
            <a:r>
              <a:rPr lang="hr-HR" dirty="0" err="1"/>
              <a:t>sunt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culpa</a:t>
            </a:r>
            <a:r>
              <a:rPr lang="hr-HR" dirty="0"/>
              <a:t> </a:t>
            </a:r>
            <a:r>
              <a:rPr lang="hr-HR" dirty="0" err="1"/>
              <a:t>qui</a:t>
            </a:r>
            <a:r>
              <a:rPr lang="hr-HR" dirty="0"/>
              <a:t> </a:t>
            </a:r>
            <a:r>
              <a:rPr lang="hr-HR" dirty="0" err="1"/>
              <a:t>officia</a:t>
            </a:r>
            <a:r>
              <a:rPr lang="hr-HR" dirty="0"/>
              <a:t> </a:t>
            </a:r>
            <a:r>
              <a:rPr lang="hr-HR" dirty="0" err="1"/>
              <a:t>deserunt</a:t>
            </a:r>
            <a:r>
              <a:rPr lang="hr-HR" dirty="0"/>
              <a:t> </a:t>
            </a:r>
            <a:r>
              <a:rPr lang="hr-HR" dirty="0" err="1"/>
              <a:t>mollit</a:t>
            </a:r>
            <a:r>
              <a:rPr lang="hr-HR" dirty="0"/>
              <a:t> </a:t>
            </a:r>
            <a:r>
              <a:rPr lang="hr-HR" dirty="0" err="1"/>
              <a:t>anim</a:t>
            </a:r>
            <a:r>
              <a:rPr lang="hr-HR" dirty="0"/>
              <a:t> </a:t>
            </a:r>
            <a:r>
              <a:rPr lang="hr-HR" dirty="0" err="1"/>
              <a:t>id</a:t>
            </a:r>
            <a:r>
              <a:rPr lang="hr-HR" dirty="0"/>
              <a:t> </a:t>
            </a:r>
            <a:r>
              <a:rPr lang="hr-HR" dirty="0" err="1"/>
              <a:t>est</a:t>
            </a:r>
            <a:r>
              <a:rPr lang="hr-HR" dirty="0"/>
              <a:t> </a:t>
            </a:r>
            <a:r>
              <a:rPr lang="hr-HR" dirty="0" err="1"/>
              <a:t>laborum</a:t>
            </a:r>
            <a:endParaRPr lang="hr-HR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endParaRPr lang="hr-HR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endParaRPr lang="hr-HR" dirty="0"/>
          </a:p>
          <a:p>
            <a:pPr lvl="0"/>
            <a:endParaRPr lang="hr-HR" dirty="0"/>
          </a:p>
          <a:p>
            <a:pPr lvl="0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396834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point/text - ligh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2C43F2-55D3-D4A8-9964-5C2920C2A4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875" y="473392"/>
            <a:ext cx="413770" cy="39419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BD930A-0E81-5288-A6AE-C9348844FD5C}"/>
              </a:ext>
            </a:extLst>
          </p:cNvPr>
          <p:cNvCxnSpPr>
            <a:cxnSpLocks/>
          </p:cNvCxnSpPr>
          <p:nvPr userDrawn="1"/>
        </p:nvCxnSpPr>
        <p:spPr>
          <a:xfrm flipV="1">
            <a:off x="1218767" y="520282"/>
            <a:ext cx="0" cy="306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615E5AA-DCD7-BD40-C57F-22AAFFCAE6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9863" y="520700"/>
            <a:ext cx="2960687" cy="306388"/>
          </a:xfrm>
        </p:spPr>
        <p:txBody>
          <a:bodyPr anchor="ctr">
            <a:normAutofit/>
          </a:bodyPr>
          <a:lstStyle>
            <a:lvl1pPr marL="0" indent="0">
              <a:buNone/>
              <a:defRPr sz="1000" b="0"/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header</a:t>
            </a:r>
            <a:r>
              <a:rPr lang="hr-HR" dirty="0"/>
              <a:t> </a:t>
            </a:r>
            <a:r>
              <a:rPr lang="hr-HR" dirty="0" err="1"/>
              <a:t>content</a:t>
            </a:r>
            <a:endParaRPr lang="hr-HR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58B768F9-57BA-DD0D-8052-6E527C799B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75" y="1552853"/>
            <a:ext cx="8324182" cy="88782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segment title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23F7C53-73DD-FECC-C50E-1659357C23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75" y="2582562"/>
            <a:ext cx="4543211" cy="3302275"/>
          </a:xfrm>
        </p:spPr>
        <p:txBody>
          <a:bodyPr anchor="t">
            <a:normAutofit/>
          </a:bodyPr>
          <a:lstStyle>
            <a:lvl1pPr marL="342900" indent="-342900">
              <a:lnSpc>
                <a:spcPct val="150000"/>
              </a:lnSpc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text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bullet</a:t>
            </a:r>
            <a:r>
              <a:rPr lang="hr-HR" dirty="0"/>
              <a:t> </a:t>
            </a:r>
            <a:r>
              <a:rPr lang="hr-HR" dirty="0" err="1"/>
              <a:t>points</a:t>
            </a:r>
            <a:r>
              <a:rPr lang="hr-HR" dirty="0"/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mini.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Veniam</a:t>
            </a:r>
            <a:r>
              <a:rPr lang="hr-HR" dirty="0"/>
              <a:t>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 </a:t>
            </a:r>
            <a:r>
              <a:rPr lang="hr-HR" dirty="0" err="1"/>
              <a:t>Excepteur</a:t>
            </a:r>
            <a:r>
              <a:rPr lang="hr-HR" dirty="0"/>
              <a:t> </a:t>
            </a:r>
            <a:r>
              <a:rPr lang="hr-HR" dirty="0" err="1"/>
              <a:t>sint</a:t>
            </a:r>
            <a:r>
              <a:rPr lang="hr-HR" dirty="0"/>
              <a:t> </a:t>
            </a:r>
            <a:r>
              <a:rPr lang="hr-HR" dirty="0" err="1"/>
              <a:t>occaecat</a:t>
            </a:r>
            <a:r>
              <a:rPr lang="hr-HR" dirty="0"/>
              <a:t> </a:t>
            </a:r>
            <a:r>
              <a:rPr lang="hr-HR" dirty="0" err="1"/>
              <a:t>cupidatat</a:t>
            </a:r>
            <a:r>
              <a:rPr lang="hr-HR" dirty="0"/>
              <a:t> </a:t>
            </a:r>
            <a:r>
              <a:rPr lang="hr-HR" dirty="0" err="1"/>
              <a:t>non</a:t>
            </a:r>
            <a:r>
              <a:rPr lang="hr-HR" dirty="0"/>
              <a:t> </a:t>
            </a:r>
            <a:r>
              <a:rPr lang="hr-HR" dirty="0" err="1"/>
              <a:t>proident</a:t>
            </a:r>
            <a:r>
              <a:rPr lang="hr-HR" dirty="0"/>
              <a:t>, </a:t>
            </a:r>
            <a:r>
              <a:rPr lang="hr-HR" dirty="0" err="1"/>
              <a:t>sunt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culpa</a:t>
            </a:r>
            <a:r>
              <a:rPr lang="hr-HR" dirty="0"/>
              <a:t> </a:t>
            </a:r>
            <a:r>
              <a:rPr lang="hr-HR" dirty="0" err="1"/>
              <a:t>qui</a:t>
            </a:r>
            <a:r>
              <a:rPr lang="hr-HR" dirty="0"/>
              <a:t> </a:t>
            </a:r>
            <a:r>
              <a:rPr lang="hr-HR" dirty="0" err="1"/>
              <a:t>officia</a:t>
            </a:r>
            <a:r>
              <a:rPr lang="hr-HR" dirty="0"/>
              <a:t> </a:t>
            </a:r>
            <a:r>
              <a:rPr lang="hr-HR" dirty="0" err="1"/>
              <a:t>deserunt</a:t>
            </a:r>
            <a:r>
              <a:rPr lang="hr-HR" dirty="0"/>
              <a:t> </a:t>
            </a:r>
            <a:r>
              <a:rPr lang="hr-HR" dirty="0" err="1"/>
              <a:t>mollit</a:t>
            </a:r>
            <a:r>
              <a:rPr lang="hr-HR" dirty="0"/>
              <a:t> </a:t>
            </a:r>
            <a:r>
              <a:rPr lang="hr-HR" dirty="0" err="1"/>
              <a:t>anim</a:t>
            </a:r>
            <a:r>
              <a:rPr lang="hr-HR" dirty="0"/>
              <a:t> </a:t>
            </a:r>
            <a:r>
              <a:rPr lang="hr-HR" dirty="0" err="1"/>
              <a:t>id</a:t>
            </a:r>
            <a:r>
              <a:rPr lang="hr-HR" dirty="0"/>
              <a:t> </a:t>
            </a:r>
            <a:r>
              <a:rPr lang="hr-HR" dirty="0" err="1"/>
              <a:t>est</a:t>
            </a:r>
            <a:r>
              <a:rPr lang="hr-HR" dirty="0"/>
              <a:t> </a:t>
            </a:r>
            <a:r>
              <a:rPr lang="hr-HR" dirty="0" err="1"/>
              <a:t>laborum</a:t>
            </a:r>
            <a:endParaRPr lang="hr-HR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endParaRPr lang="hr-HR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endParaRPr lang="hr-HR" dirty="0"/>
          </a:p>
          <a:p>
            <a:pPr lvl="0"/>
            <a:endParaRPr lang="hr-HR" dirty="0"/>
          </a:p>
          <a:p>
            <a:pPr lvl="0"/>
            <a:endParaRPr lang="hr-HR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318FBC3A-1F09-B948-6312-F1D231EFF7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29704" y="2582562"/>
            <a:ext cx="4543211" cy="3302275"/>
          </a:xfrm>
        </p:spPr>
        <p:txBody>
          <a:bodyPr anchor="t">
            <a:normAutofit/>
          </a:bodyPr>
          <a:lstStyle>
            <a:lvl1pPr marL="342900" indent="-342900">
              <a:lnSpc>
                <a:spcPct val="150000"/>
              </a:lnSpc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text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bullet</a:t>
            </a:r>
            <a:r>
              <a:rPr lang="hr-HR" dirty="0"/>
              <a:t> </a:t>
            </a:r>
            <a:r>
              <a:rPr lang="hr-HR" dirty="0" err="1"/>
              <a:t>points</a:t>
            </a:r>
            <a:r>
              <a:rPr lang="hr-HR" dirty="0"/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mini.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Veniam</a:t>
            </a:r>
            <a:r>
              <a:rPr lang="hr-HR" dirty="0"/>
              <a:t>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 </a:t>
            </a:r>
            <a:r>
              <a:rPr lang="hr-HR" dirty="0" err="1"/>
              <a:t>Excepteur</a:t>
            </a:r>
            <a:r>
              <a:rPr lang="hr-HR" dirty="0"/>
              <a:t> </a:t>
            </a:r>
            <a:r>
              <a:rPr lang="hr-HR" dirty="0" err="1"/>
              <a:t>sint</a:t>
            </a:r>
            <a:r>
              <a:rPr lang="hr-HR" dirty="0"/>
              <a:t> </a:t>
            </a:r>
            <a:r>
              <a:rPr lang="hr-HR" dirty="0" err="1"/>
              <a:t>occaecat</a:t>
            </a:r>
            <a:r>
              <a:rPr lang="hr-HR" dirty="0"/>
              <a:t> </a:t>
            </a:r>
            <a:r>
              <a:rPr lang="hr-HR" dirty="0" err="1"/>
              <a:t>cupidatat</a:t>
            </a:r>
            <a:r>
              <a:rPr lang="hr-HR" dirty="0"/>
              <a:t> </a:t>
            </a:r>
            <a:r>
              <a:rPr lang="hr-HR" dirty="0" err="1"/>
              <a:t>non</a:t>
            </a:r>
            <a:r>
              <a:rPr lang="hr-HR" dirty="0"/>
              <a:t> </a:t>
            </a:r>
            <a:r>
              <a:rPr lang="hr-HR" dirty="0" err="1"/>
              <a:t>proident</a:t>
            </a:r>
            <a:r>
              <a:rPr lang="hr-HR" dirty="0"/>
              <a:t>, </a:t>
            </a:r>
            <a:r>
              <a:rPr lang="hr-HR" dirty="0" err="1"/>
              <a:t>sunt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culpa</a:t>
            </a:r>
            <a:r>
              <a:rPr lang="hr-HR" dirty="0"/>
              <a:t> </a:t>
            </a:r>
            <a:r>
              <a:rPr lang="hr-HR" dirty="0" err="1"/>
              <a:t>qui</a:t>
            </a:r>
            <a:r>
              <a:rPr lang="hr-HR" dirty="0"/>
              <a:t> </a:t>
            </a:r>
            <a:r>
              <a:rPr lang="hr-HR" dirty="0" err="1"/>
              <a:t>officia</a:t>
            </a:r>
            <a:r>
              <a:rPr lang="hr-HR" dirty="0"/>
              <a:t> </a:t>
            </a:r>
            <a:r>
              <a:rPr lang="hr-HR" dirty="0" err="1"/>
              <a:t>deserunt</a:t>
            </a:r>
            <a:r>
              <a:rPr lang="hr-HR" dirty="0"/>
              <a:t> </a:t>
            </a:r>
            <a:r>
              <a:rPr lang="hr-HR" dirty="0" err="1"/>
              <a:t>mollit</a:t>
            </a:r>
            <a:r>
              <a:rPr lang="hr-HR" dirty="0"/>
              <a:t> </a:t>
            </a:r>
            <a:r>
              <a:rPr lang="hr-HR" dirty="0" err="1"/>
              <a:t>anim</a:t>
            </a:r>
            <a:r>
              <a:rPr lang="hr-HR" dirty="0"/>
              <a:t> </a:t>
            </a:r>
            <a:r>
              <a:rPr lang="hr-HR" dirty="0" err="1"/>
              <a:t>id</a:t>
            </a:r>
            <a:r>
              <a:rPr lang="hr-HR" dirty="0"/>
              <a:t> </a:t>
            </a:r>
            <a:r>
              <a:rPr lang="hr-HR" dirty="0" err="1"/>
              <a:t>est</a:t>
            </a:r>
            <a:r>
              <a:rPr lang="hr-HR" dirty="0"/>
              <a:t> </a:t>
            </a:r>
            <a:r>
              <a:rPr lang="hr-HR" dirty="0" err="1"/>
              <a:t>laborum</a:t>
            </a:r>
            <a:endParaRPr lang="hr-HR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endParaRPr lang="hr-HR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endParaRPr lang="hr-HR" dirty="0"/>
          </a:p>
          <a:p>
            <a:pPr lvl="0"/>
            <a:endParaRPr lang="hr-HR" dirty="0"/>
          </a:p>
          <a:p>
            <a:pPr lvl="0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216284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point/text - light 1">
    <p:bg>
      <p:bgPr>
        <a:solidFill>
          <a:schemeClr val="accent3"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AF4E966-F8A9-F697-EBEB-456BAB73AB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75" y="2585697"/>
            <a:ext cx="4993153" cy="580747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segment title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8E7ECF3-E54B-8D16-C6D2-B174810DC3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75" y="3179781"/>
            <a:ext cx="4993153" cy="2455837"/>
          </a:xfrm>
        </p:spPr>
        <p:txBody>
          <a:bodyPr anchor="t">
            <a:normAutofit/>
          </a:bodyPr>
          <a:lstStyle>
            <a:lvl1pPr marL="342900" indent="-342900">
              <a:lnSpc>
                <a:spcPct val="150000"/>
              </a:lnSpc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text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bullet</a:t>
            </a:r>
            <a:r>
              <a:rPr lang="hr-HR" dirty="0"/>
              <a:t> </a:t>
            </a:r>
            <a:r>
              <a:rPr lang="hr-HR" dirty="0" err="1"/>
              <a:t>points</a:t>
            </a:r>
            <a:r>
              <a:rPr lang="hr-HR" dirty="0"/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mini.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Veniam</a:t>
            </a:r>
            <a:r>
              <a:rPr lang="hr-HR" dirty="0"/>
              <a:t>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</a:p>
          <a:p>
            <a:pPr lvl="0"/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2C43F2-55D3-D4A8-9964-5C2920C2A4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75" y="473392"/>
            <a:ext cx="413770" cy="39419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BD930A-0E81-5288-A6AE-C9348844FD5C}"/>
              </a:ext>
            </a:extLst>
          </p:cNvPr>
          <p:cNvCxnSpPr>
            <a:cxnSpLocks/>
          </p:cNvCxnSpPr>
          <p:nvPr userDrawn="1"/>
        </p:nvCxnSpPr>
        <p:spPr>
          <a:xfrm flipV="1">
            <a:off x="1218767" y="520282"/>
            <a:ext cx="0" cy="306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615E5AA-DCD7-BD40-C57F-22AAFFCAE6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9863" y="520700"/>
            <a:ext cx="2960687" cy="306388"/>
          </a:xfrm>
        </p:spPr>
        <p:txBody>
          <a:bodyPr anchor="ctr">
            <a:normAutofit/>
          </a:bodyPr>
          <a:lstStyle>
            <a:lvl1pPr marL="0" indent="0">
              <a:buNone/>
              <a:defRPr sz="1000" b="0"/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header</a:t>
            </a:r>
            <a:r>
              <a:rPr lang="hr-HR" dirty="0"/>
              <a:t> </a:t>
            </a:r>
            <a:r>
              <a:rPr lang="hr-HR" dirty="0" err="1"/>
              <a:t>content</a:t>
            </a:r>
            <a:endParaRPr lang="hr-HR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2296573C-39F5-D9AE-912B-331AA12235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0904" y="2585697"/>
            <a:ext cx="4993153" cy="580747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segment title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3F8340B7-8678-DB3F-249E-9011750DB8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0904" y="3179781"/>
            <a:ext cx="4993153" cy="2455837"/>
          </a:xfrm>
        </p:spPr>
        <p:txBody>
          <a:bodyPr anchor="t">
            <a:normAutofit/>
          </a:bodyPr>
          <a:lstStyle>
            <a:lvl1pPr marL="342900" indent="-342900">
              <a:lnSpc>
                <a:spcPct val="150000"/>
              </a:lnSpc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text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bullet</a:t>
            </a:r>
            <a:r>
              <a:rPr lang="hr-HR" dirty="0"/>
              <a:t> </a:t>
            </a:r>
            <a:r>
              <a:rPr lang="hr-HR" dirty="0" err="1"/>
              <a:t>points</a:t>
            </a:r>
            <a:r>
              <a:rPr lang="hr-HR" dirty="0"/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mini.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Veniam</a:t>
            </a:r>
            <a:r>
              <a:rPr lang="hr-HR" dirty="0"/>
              <a:t>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</a:p>
          <a:p>
            <a:pPr lvl="0"/>
            <a:endParaRPr lang="hr-HR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0D98E6-6664-5EC5-80D4-18C6FD9BA0D4}"/>
              </a:ext>
            </a:extLst>
          </p:cNvPr>
          <p:cNvCxnSpPr/>
          <p:nvPr userDrawn="1"/>
        </p:nvCxnSpPr>
        <p:spPr>
          <a:xfrm>
            <a:off x="5918886" y="1552853"/>
            <a:ext cx="0" cy="4625525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3C180C6-0D10-3F4B-EF4F-845821A87F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75" y="1552853"/>
            <a:ext cx="8324182" cy="88782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segment title</a:t>
            </a:r>
          </a:p>
        </p:txBody>
      </p:sp>
    </p:spTree>
    <p:extLst>
      <p:ext uri="{BB962C8B-B14F-4D97-AF65-F5344CB8AC3E}">
        <p14:creationId xmlns:p14="http://schemas.microsoft.com/office/powerpoint/2010/main" val="23922201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/text - dark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2C43F2-55D3-D4A8-9964-5C2920C2A4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875" y="473392"/>
            <a:ext cx="413770" cy="39419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BD930A-0E81-5288-A6AE-C9348844FD5C}"/>
              </a:ext>
            </a:extLst>
          </p:cNvPr>
          <p:cNvCxnSpPr>
            <a:cxnSpLocks/>
          </p:cNvCxnSpPr>
          <p:nvPr userDrawn="1"/>
        </p:nvCxnSpPr>
        <p:spPr>
          <a:xfrm flipV="1">
            <a:off x="1218767" y="520282"/>
            <a:ext cx="0" cy="30618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615E5AA-DCD7-BD40-C57F-22AAFFCAE6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9863" y="520700"/>
            <a:ext cx="2960687" cy="306388"/>
          </a:xfrm>
        </p:spPr>
        <p:txBody>
          <a:bodyPr anchor="ctr"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header</a:t>
            </a:r>
            <a:r>
              <a:rPr lang="hr-HR" dirty="0"/>
              <a:t> </a:t>
            </a:r>
            <a:r>
              <a:rPr lang="hr-HR" dirty="0" err="1"/>
              <a:t>content</a:t>
            </a:r>
            <a:endParaRPr lang="hr-HR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58B768F9-57BA-DD0D-8052-6E527C799B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75" y="1552853"/>
            <a:ext cx="8324182" cy="88782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segment title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23F7C53-73DD-FECC-C50E-1659357C23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75" y="2582562"/>
            <a:ext cx="8324182" cy="3802046"/>
          </a:xfrm>
        </p:spPr>
        <p:txBody>
          <a:bodyPr anchor="t">
            <a:normAutofit/>
          </a:bodyPr>
          <a:lstStyle>
            <a:lvl1pPr marL="342900" indent="-342900">
              <a:lnSpc>
                <a:spcPct val="150000"/>
              </a:lnSpc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defRPr sz="1800" b="0">
                <a:solidFill>
                  <a:schemeClr val="bg1">
                    <a:alpha val="80195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text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bullet</a:t>
            </a:r>
            <a:r>
              <a:rPr lang="hr-HR" dirty="0"/>
              <a:t> </a:t>
            </a:r>
            <a:r>
              <a:rPr lang="hr-HR" dirty="0" err="1"/>
              <a:t>points</a:t>
            </a:r>
            <a:r>
              <a:rPr lang="hr-HR" dirty="0"/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mini.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Veniam</a:t>
            </a:r>
            <a:r>
              <a:rPr lang="hr-HR" dirty="0"/>
              <a:t>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 </a:t>
            </a:r>
            <a:r>
              <a:rPr lang="hr-HR" dirty="0" err="1"/>
              <a:t>Excepteur</a:t>
            </a:r>
            <a:r>
              <a:rPr lang="hr-HR" dirty="0"/>
              <a:t> </a:t>
            </a:r>
            <a:r>
              <a:rPr lang="hr-HR" dirty="0" err="1"/>
              <a:t>sint</a:t>
            </a:r>
            <a:r>
              <a:rPr lang="hr-HR" dirty="0"/>
              <a:t> </a:t>
            </a:r>
            <a:r>
              <a:rPr lang="hr-HR" dirty="0" err="1"/>
              <a:t>occaecat</a:t>
            </a:r>
            <a:r>
              <a:rPr lang="hr-HR" dirty="0"/>
              <a:t> </a:t>
            </a:r>
            <a:r>
              <a:rPr lang="hr-HR" dirty="0" err="1"/>
              <a:t>cupidatat</a:t>
            </a:r>
            <a:r>
              <a:rPr lang="hr-HR" dirty="0"/>
              <a:t> </a:t>
            </a:r>
            <a:r>
              <a:rPr lang="hr-HR" dirty="0" err="1"/>
              <a:t>non</a:t>
            </a:r>
            <a:r>
              <a:rPr lang="hr-HR" dirty="0"/>
              <a:t> </a:t>
            </a:r>
            <a:r>
              <a:rPr lang="hr-HR" dirty="0" err="1"/>
              <a:t>proident</a:t>
            </a:r>
            <a:r>
              <a:rPr lang="hr-HR" dirty="0"/>
              <a:t>, </a:t>
            </a:r>
            <a:r>
              <a:rPr lang="hr-HR" dirty="0" err="1"/>
              <a:t>sunt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culpa</a:t>
            </a:r>
            <a:r>
              <a:rPr lang="hr-HR" dirty="0"/>
              <a:t> </a:t>
            </a:r>
            <a:r>
              <a:rPr lang="hr-HR" dirty="0" err="1"/>
              <a:t>qui</a:t>
            </a:r>
            <a:r>
              <a:rPr lang="hr-HR" dirty="0"/>
              <a:t> </a:t>
            </a:r>
            <a:r>
              <a:rPr lang="hr-HR" dirty="0" err="1"/>
              <a:t>officia</a:t>
            </a:r>
            <a:r>
              <a:rPr lang="hr-HR" dirty="0"/>
              <a:t> </a:t>
            </a:r>
            <a:r>
              <a:rPr lang="hr-HR" dirty="0" err="1"/>
              <a:t>deserunt</a:t>
            </a:r>
            <a:r>
              <a:rPr lang="hr-HR" dirty="0"/>
              <a:t> </a:t>
            </a:r>
            <a:r>
              <a:rPr lang="hr-HR" dirty="0" err="1"/>
              <a:t>mollit</a:t>
            </a:r>
            <a:r>
              <a:rPr lang="hr-HR" dirty="0"/>
              <a:t> </a:t>
            </a:r>
            <a:r>
              <a:rPr lang="hr-HR" dirty="0" err="1"/>
              <a:t>anim</a:t>
            </a:r>
            <a:r>
              <a:rPr lang="hr-HR" dirty="0"/>
              <a:t> </a:t>
            </a:r>
            <a:r>
              <a:rPr lang="hr-HR" dirty="0" err="1"/>
              <a:t>id</a:t>
            </a:r>
            <a:r>
              <a:rPr lang="hr-HR" dirty="0"/>
              <a:t> </a:t>
            </a:r>
            <a:r>
              <a:rPr lang="hr-HR" dirty="0" err="1"/>
              <a:t>est</a:t>
            </a:r>
            <a:r>
              <a:rPr lang="hr-HR" dirty="0"/>
              <a:t> </a:t>
            </a:r>
            <a:r>
              <a:rPr lang="hr-HR" dirty="0" err="1"/>
              <a:t>laborum</a:t>
            </a:r>
            <a:endParaRPr lang="hr-HR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Veniam</a:t>
            </a:r>
            <a:r>
              <a:rPr lang="hr-HR" dirty="0"/>
              <a:t>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endParaRPr lang="hr-HR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endParaRPr lang="hr-HR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endParaRPr lang="hr-HR" dirty="0"/>
          </a:p>
          <a:p>
            <a:pPr lvl="0"/>
            <a:endParaRPr lang="hr-HR" dirty="0"/>
          </a:p>
          <a:p>
            <a:pPr lvl="0"/>
            <a:endParaRPr lang="hr-H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A45FD8-F009-EBF0-23CD-E33B885D20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75" y="473392"/>
            <a:ext cx="413770" cy="39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106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/text - dar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2C43F2-55D3-D4A8-9964-5C2920C2A4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875" y="473392"/>
            <a:ext cx="413770" cy="39419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BD930A-0E81-5288-A6AE-C9348844FD5C}"/>
              </a:ext>
            </a:extLst>
          </p:cNvPr>
          <p:cNvCxnSpPr>
            <a:cxnSpLocks/>
          </p:cNvCxnSpPr>
          <p:nvPr userDrawn="1"/>
        </p:nvCxnSpPr>
        <p:spPr>
          <a:xfrm flipV="1">
            <a:off x="1218767" y="520282"/>
            <a:ext cx="0" cy="30618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615E5AA-DCD7-BD40-C57F-22AAFFCAE6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9863" y="520700"/>
            <a:ext cx="2960687" cy="306388"/>
          </a:xfrm>
        </p:spPr>
        <p:txBody>
          <a:bodyPr anchor="ctr"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header</a:t>
            </a:r>
            <a:r>
              <a:rPr lang="hr-HR" dirty="0"/>
              <a:t> </a:t>
            </a:r>
            <a:r>
              <a:rPr lang="hr-HR" dirty="0" err="1"/>
              <a:t>content</a:t>
            </a:r>
            <a:endParaRPr lang="hr-HR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58B768F9-57BA-DD0D-8052-6E527C799B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75" y="1552853"/>
            <a:ext cx="8324182" cy="88782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segment title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23F7C53-73DD-FECC-C50E-1659357C23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75" y="2582562"/>
            <a:ext cx="8324182" cy="3302275"/>
          </a:xfrm>
        </p:spPr>
        <p:txBody>
          <a:bodyPr anchor="t">
            <a:normAutofit/>
          </a:bodyPr>
          <a:lstStyle>
            <a:lvl1pPr marL="342900" indent="-342900">
              <a:lnSpc>
                <a:spcPct val="150000"/>
              </a:lnSpc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defRPr sz="1800" b="0">
                <a:solidFill>
                  <a:schemeClr val="bg1">
                    <a:alpha val="80195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text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bullet</a:t>
            </a:r>
            <a:r>
              <a:rPr lang="hr-HR" dirty="0"/>
              <a:t> </a:t>
            </a:r>
            <a:r>
              <a:rPr lang="hr-HR" dirty="0" err="1"/>
              <a:t>points</a:t>
            </a:r>
            <a:r>
              <a:rPr lang="hr-HR" dirty="0"/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mini.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Veniam</a:t>
            </a:r>
            <a:r>
              <a:rPr lang="hr-HR" dirty="0"/>
              <a:t>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 </a:t>
            </a:r>
            <a:r>
              <a:rPr lang="hr-HR" dirty="0" err="1"/>
              <a:t>Excepteur</a:t>
            </a:r>
            <a:r>
              <a:rPr lang="hr-HR" dirty="0"/>
              <a:t> </a:t>
            </a:r>
            <a:r>
              <a:rPr lang="hr-HR" dirty="0" err="1"/>
              <a:t>sint</a:t>
            </a:r>
            <a:r>
              <a:rPr lang="hr-HR" dirty="0"/>
              <a:t> </a:t>
            </a:r>
            <a:r>
              <a:rPr lang="hr-HR" dirty="0" err="1"/>
              <a:t>occaecat</a:t>
            </a:r>
            <a:r>
              <a:rPr lang="hr-HR" dirty="0"/>
              <a:t> </a:t>
            </a:r>
            <a:r>
              <a:rPr lang="hr-HR" dirty="0" err="1"/>
              <a:t>cupidatat</a:t>
            </a:r>
            <a:r>
              <a:rPr lang="hr-HR" dirty="0"/>
              <a:t> </a:t>
            </a:r>
            <a:r>
              <a:rPr lang="hr-HR" dirty="0" err="1"/>
              <a:t>non</a:t>
            </a:r>
            <a:r>
              <a:rPr lang="hr-HR" dirty="0"/>
              <a:t> </a:t>
            </a:r>
            <a:r>
              <a:rPr lang="hr-HR" dirty="0" err="1"/>
              <a:t>proident</a:t>
            </a:r>
            <a:r>
              <a:rPr lang="hr-HR" dirty="0"/>
              <a:t>, </a:t>
            </a:r>
            <a:r>
              <a:rPr lang="hr-HR" dirty="0" err="1"/>
              <a:t>sunt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culpa</a:t>
            </a:r>
            <a:r>
              <a:rPr lang="hr-HR" dirty="0"/>
              <a:t> </a:t>
            </a:r>
            <a:r>
              <a:rPr lang="hr-HR" dirty="0" err="1"/>
              <a:t>qui</a:t>
            </a:r>
            <a:r>
              <a:rPr lang="hr-HR" dirty="0"/>
              <a:t> </a:t>
            </a:r>
            <a:r>
              <a:rPr lang="hr-HR" dirty="0" err="1"/>
              <a:t>officia</a:t>
            </a:r>
            <a:r>
              <a:rPr lang="hr-HR" dirty="0"/>
              <a:t> </a:t>
            </a:r>
            <a:r>
              <a:rPr lang="hr-HR" dirty="0" err="1"/>
              <a:t>deserunt</a:t>
            </a:r>
            <a:r>
              <a:rPr lang="hr-HR" dirty="0"/>
              <a:t> </a:t>
            </a:r>
            <a:r>
              <a:rPr lang="hr-HR" dirty="0" err="1"/>
              <a:t>mollit</a:t>
            </a:r>
            <a:r>
              <a:rPr lang="hr-HR" dirty="0"/>
              <a:t> </a:t>
            </a:r>
            <a:r>
              <a:rPr lang="hr-HR" dirty="0" err="1"/>
              <a:t>anim</a:t>
            </a:r>
            <a:r>
              <a:rPr lang="hr-HR" dirty="0"/>
              <a:t> </a:t>
            </a:r>
            <a:r>
              <a:rPr lang="hr-HR" dirty="0" err="1"/>
              <a:t>id</a:t>
            </a:r>
            <a:r>
              <a:rPr lang="hr-HR" dirty="0"/>
              <a:t> </a:t>
            </a:r>
            <a:r>
              <a:rPr lang="hr-HR" dirty="0" err="1"/>
              <a:t>est</a:t>
            </a:r>
            <a:r>
              <a:rPr lang="hr-HR" dirty="0"/>
              <a:t> </a:t>
            </a:r>
            <a:r>
              <a:rPr lang="hr-HR" dirty="0" err="1"/>
              <a:t>laborum</a:t>
            </a:r>
            <a:endParaRPr lang="hr-HR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endParaRPr lang="hr-HR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endParaRPr lang="hr-HR" dirty="0"/>
          </a:p>
          <a:p>
            <a:pPr lvl="0"/>
            <a:endParaRPr lang="hr-HR" dirty="0"/>
          </a:p>
          <a:p>
            <a:pPr lvl="0"/>
            <a:endParaRPr lang="hr-H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A45FD8-F009-EBF0-23CD-E33B885D20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75" y="473392"/>
            <a:ext cx="413770" cy="39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533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point/text - dar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2C43F2-55D3-D4A8-9964-5C2920C2A4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875" y="473392"/>
            <a:ext cx="413770" cy="39419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BD930A-0E81-5288-A6AE-C9348844FD5C}"/>
              </a:ext>
            </a:extLst>
          </p:cNvPr>
          <p:cNvCxnSpPr>
            <a:cxnSpLocks/>
          </p:cNvCxnSpPr>
          <p:nvPr userDrawn="1"/>
        </p:nvCxnSpPr>
        <p:spPr>
          <a:xfrm flipV="1">
            <a:off x="1218767" y="520282"/>
            <a:ext cx="0" cy="30618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615E5AA-DCD7-BD40-C57F-22AAFFCAE6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9863" y="520700"/>
            <a:ext cx="2960687" cy="306388"/>
          </a:xfrm>
        </p:spPr>
        <p:txBody>
          <a:bodyPr anchor="ctr"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header</a:t>
            </a:r>
            <a:r>
              <a:rPr lang="hr-HR" dirty="0"/>
              <a:t> </a:t>
            </a:r>
            <a:r>
              <a:rPr lang="hr-HR" dirty="0" err="1"/>
              <a:t>content</a:t>
            </a:r>
            <a:endParaRPr lang="hr-HR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58B768F9-57BA-DD0D-8052-6E527C799B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75" y="1552853"/>
            <a:ext cx="8324182" cy="88782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segment title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23F7C53-73DD-FECC-C50E-1659357C23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75" y="2582562"/>
            <a:ext cx="8324182" cy="3302275"/>
          </a:xfrm>
        </p:spPr>
        <p:txBody>
          <a:bodyPr anchor="t">
            <a:normAutofit/>
          </a:bodyPr>
          <a:lstStyle>
            <a:lvl1pPr marL="342900" indent="-342900">
              <a:lnSpc>
                <a:spcPct val="150000"/>
              </a:lnSpc>
              <a:buClr>
                <a:schemeClr val="bg1"/>
              </a:buClr>
              <a:buSzPct val="107000"/>
              <a:buFont typeface="Arial" panose="020B0604020202020204" pitchFamily="34" charset="0"/>
              <a:buChar char="•"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text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bullet</a:t>
            </a:r>
            <a:r>
              <a:rPr lang="hr-HR" dirty="0"/>
              <a:t> </a:t>
            </a:r>
            <a:r>
              <a:rPr lang="hr-HR" dirty="0" err="1"/>
              <a:t>points</a:t>
            </a:r>
            <a:r>
              <a:rPr lang="hr-HR" dirty="0"/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endParaRPr lang="hr-HR" dirty="0"/>
          </a:p>
          <a:p>
            <a:pPr lvl="0"/>
            <a:endParaRPr lang="hr-HR" dirty="0"/>
          </a:p>
          <a:p>
            <a:pPr lvl="0"/>
            <a:endParaRPr lang="hr-H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A45FD8-F009-EBF0-23CD-E33B885D20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75" y="473392"/>
            <a:ext cx="413770" cy="394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5CD4CD-F73C-8E6A-49AE-9E47C94E40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3875" y="473392"/>
            <a:ext cx="413770" cy="39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635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point/text - dar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2C43F2-55D3-D4A8-9964-5C2920C2A4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875" y="473392"/>
            <a:ext cx="413770" cy="39419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BD930A-0E81-5288-A6AE-C9348844FD5C}"/>
              </a:ext>
            </a:extLst>
          </p:cNvPr>
          <p:cNvCxnSpPr>
            <a:cxnSpLocks/>
          </p:cNvCxnSpPr>
          <p:nvPr userDrawn="1"/>
        </p:nvCxnSpPr>
        <p:spPr>
          <a:xfrm flipV="1">
            <a:off x="1218767" y="520282"/>
            <a:ext cx="0" cy="30618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615E5AA-DCD7-BD40-C57F-22AAFFCAE6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9863" y="520700"/>
            <a:ext cx="2960687" cy="306388"/>
          </a:xfrm>
        </p:spPr>
        <p:txBody>
          <a:bodyPr anchor="ctr"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header</a:t>
            </a:r>
            <a:r>
              <a:rPr lang="hr-HR" dirty="0"/>
              <a:t> </a:t>
            </a:r>
            <a:r>
              <a:rPr lang="hr-HR" dirty="0" err="1"/>
              <a:t>content</a:t>
            </a:r>
            <a:endParaRPr lang="hr-HR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58B768F9-57BA-DD0D-8052-6E527C799B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75" y="1552853"/>
            <a:ext cx="8324182" cy="88782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segment title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23F7C53-73DD-FECC-C50E-1659357C23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75" y="2582562"/>
            <a:ext cx="8324182" cy="3302275"/>
          </a:xfrm>
        </p:spPr>
        <p:txBody>
          <a:bodyPr anchor="t">
            <a:normAutofit/>
          </a:bodyPr>
          <a:lstStyle>
            <a:lvl1pPr marL="342900" indent="-342900">
              <a:lnSpc>
                <a:spcPct val="150000"/>
              </a:lnSpc>
              <a:buClr>
                <a:schemeClr val="bg1"/>
              </a:buClr>
              <a:buSzPct val="107000"/>
              <a:buFont typeface="Arial" panose="020B0604020202020204" pitchFamily="34" charset="0"/>
              <a:buChar char="•"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Click</a:t>
            </a:r>
            <a:r>
              <a:rPr lang="hr-HR" dirty="0"/>
              <a:t> </a:t>
            </a:r>
            <a:r>
              <a:rPr lang="hr-HR" dirty="0" err="1"/>
              <a:t>here</a:t>
            </a:r>
            <a:r>
              <a:rPr lang="hr-HR" dirty="0"/>
              <a:t> to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text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bullet</a:t>
            </a:r>
            <a:r>
              <a:rPr lang="hr-HR" dirty="0"/>
              <a:t> </a:t>
            </a:r>
            <a:r>
              <a:rPr lang="hr-HR" dirty="0" err="1"/>
              <a:t>points</a:t>
            </a:r>
            <a:r>
              <a:rPr lang="hr-HR" dirty="0"/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7000"/>
              <a:buFont typeface="Arial" panose="020B0604020202020204" pitchFamily="34" charset="0"/>
              <a:buChar char="•"/>
              <a:tabLst/>
              <a:defRPr/>
            </a:pPr>
            <a:endParaRPr lang="hr-HR" dirty="0"/>
          </a:p>
          <a:p>
            <a:pPr lvl="0"/>
            <a:endParaRPr lang="hr-HR" dirty="0"/>
          </a:p>
          <a:p>
            <a:pPr lvl="0"/>
            <a:endParaRPr lang="hr-H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A45FD8-F009-EBF0-23CD-E33B885D20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75" y="473392"/>
            <a:ext cx="413770" cy="394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5CD4CD-F73C-8E6A-49AE-9E47C94E40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3875" y="473392"/>
            <a:ext cx="413770" cy="39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871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point/text - dar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58B768F9-57BA-DD0D-8052-6E527C799B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75" y="5692419"/>
            <a:ext cx="2501710" cy="88782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r-HR" dirty="0" err="1"/>
              <a:t>Thank</a:t>
            </a:r>
            <a:r>
              <a:rPr lang="hr-HR" dirty="0"/>
              <a:t> </a:t>
            </a:r>
            <a:r>
              <a:rPr lang="hr-HR" dirty="0" err="1"/>
              <a:t>you</a:t>
            </a:r>
            <a:r>
              <a:rPr lang="hr-HR" dirty="0"/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72D796-C5DC-F0E5-D010-4C6A656403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873" y="568036"/>
            <a:ext cx="2493400" cy="38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608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021D3-7318-D95A-AF21-EFBFA81D4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B4F11-D99C-8B49-0CE5-F923B42B1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5DF35-1181-D317-1B46-D44AE2F03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2C2D6E-CD18-9B87-38EF-2ED5358412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1FF849-82AC-D8D3-31DF-BACD596262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293010-7912-21C9-EF31-B43053ACA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5707-6D34-8346-8D67-EB2D90F20833}" type="datetimeFigureOut">
              <a:rPr lang="hr-HR" smtClean="0"/>
              <a:t>19.3.2024.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E2C64D-DE1A-3FB4-A99A-9782EC4FB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BFA805-A974-A8E6-4FDD-97896DF73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2711-BA0C-A540-8076-0FDCB03049E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6690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A3DD3-23E7-2294-3698-DEAE1D560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67B4C-EECB-0897-D8B0-5F093A04F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9CF9A6-18DE-677E-447A-B9D9661AC8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352322-D4C4-3567-22F6-188F22530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BE6E-76E4-48A4-9046-E1C25507E074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31FAD-CEB7-434B-A6CB-F43412C71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3E8C9D-DA7F-41F9-407A-37A774AA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46AC-DB1D-4DD1-B736-029C5DE27EF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26F663-48CC-1517-24AD-7B8E8F5AA6C2}"/>
              </a:ext>
            </a:extLst>
          </p:cNvPr>
          <p:cNvSpPr/>
          <p:nvPr userDrawn="1"/>
        </p:nvSpPr>
        <p:spPr>
          <a:xfrm>
            <a:off x="0" y="4610"/>
            <a:ext cx="12192000" cy="1325563"/>
          </a:xfrm>
          <a:prstGeom prst="rect">
            <a:avLst/>
          </a:prstGeom>
          <a:gradFill>
            <a:gsLst>
              <a:gs pos="0">
                <a:srgbClr val="03196E"/>
              </a:gs>
              <a:gs pos="63000">
                <a:srgbClr val="2858A4"/>
              </a:gs>
              <a:gs pos="88000">
                <a:srgbClr val="6098D3">
                  <a:alpha val="91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6190DA-41FC-9E72-8F9C-D4BB2CBBC192}"/>
              </a:ext>
            </a:extLst>
          </p:cNvPr>
          <p:cNvSpPr txBox="1"/>
          <p:nvPr userDrawn="1"/>
        </p:nvSpPr>
        <p:spPr>
          <a:xfrm>
            <a:off x="8811260" y="-37261"/>
            <a:ext cx="3799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5400" dirty="0">
                <a:solidFill>
                  <a:srgbClr val="5D8FCB"/>
                </a:solidFill>
                <a:latin typeface="Arial Black" panose="020B0A04020102020204" pitchFamily="34" charset="0"/>
              </a:rPr>
              <a:t>SPIAC-B</a:t>
            </a:r>
            <a:endParaRPr lang="en-US" sz="5400" dirty="0">
              <a:solidFill>
                <a:srgbClr val="5D8FC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2929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48DA4-DA63-F9FB-5DB9-2AB95804A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84D7D3-0545-B4C6-CA8F-26411A104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5707-6D34-8346-8D67-EB2D90F20833}" type="datetimeFigureOut">
              <a:rPr lang="hr-HR" smtClean="0"/>
              <a:t>19.3.2024.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129DD2-AA59-4398-A667-11947834E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E58130-F6BA-E922-1751-569B4182C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2711-BA0C-A540-8076-0FDCB03049E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588819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37BADA-A87E-020A-42BC-8597F6507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5707-6D34-8346-8D67-EB2D90F20833}" type="datetimeFigureOut">
              <a:rPr lang="hr-HR" smtClean="0"/>
              <a:t>19.3.2024.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C8623-2243-A718-EAEE-965BAFF14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0186C-F399-25B5-DC9E-2F28AC8A6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2711-BA0C-A540-8076-0FDCB03049E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68324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2D44D-73F3-4D2B-DEA0-F5B5ACFB9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431F6-E0E5-C471-3CA4-4D2804122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568A2-6EAD-50CC-E86E-EA7F1CC0C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C3BDC7-9F53-7389-85AA-663844FC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5707-6D34-8346-8D67-EB2D90F20833}" type="datetimeFigureOut">
              <a:rPr lang="hr-HR" smtClean="0"/>
              <a:t>19.3.2024.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C31883-4365-70E0-0F09-2116470D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21F6B-7593-2A87-36C2-35196C6C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2711-BA0C-A540-8076-0FDCB03049E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26952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D9FD0-29D7-14AE-C017-6F62CD02D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C10B1B-022E-2E3F-5EE8-43F2763137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36842-D6BF-0833-C207-EE5DA9AB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72F137-7683-508F-7611-C02FD3204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5707-6D34-8346-8D67-EB2D90F20833}" type="datetimeFigureOut">
              <a:rPr lang="hr-HR" smtClean="0"/>
              <a:t>19.3.2024.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6AF24C-E3F0-A3D3-135F-34231E087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D0939-DAB4-A9A2-2700-A471F6A01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2711-BA0C-A540-8076-0FDCB03049E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02191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5CF95-E6D6-AAD5-F910-8A80EAB33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4768E-DCCA-8526-BBEE-898CCC3C6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D8D01-00C4-CABF-8F9E-476F153D7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1B6FD-5D0D-3BF1-63EF-E65273721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18A43-98AA-45FC-B180-B48F0D027D8E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4A1057-8BF7-D23B-BC5E-8C69D986D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CDC9F1-1E19-11D4-8B80-6D6B954C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F14F-61CB-485F-80BD-54AB94C5F9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889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3D2DE-FA35-27AF-EE92-91DAE9DEC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1265A4-BF74-A68B-0377-0890B36C51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1CEEC0-1B8A-D7E6-B3C8-54E36E7E1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D92ECB-4226-514B-BC2D-AC5555C5A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BE6E-76E4-48A4-9046-E1C25507E074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20CB1-404C-46E6-CE61-78D600B69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8EF567-15C3-424F-BB14-EA9BFDA16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46AC-DB1D-4DD1-B736-029C5DE27EF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C7449C-19D5-ADA9-9117-2187FC271592}"/>
              </a:ext>
            </a:extLst>
          </p:cNvPr>
          <p:cNvSpPr/>
          <p:nvPr userDrawn="1"/>
        </p:nvSpPr>
        <p:spPr>
          <a:xfrm>
            <a:off x="0" y="4610"/>
            <a:ext cx="12192000" cy="1325563"/>
          </a:xfrm>
          <a:prstGeom prst="rect">
            <a:avLst/>
          </a:prstGeom>
          <a:gradFill>
            <a:gsLst>
              <a:gs pos="0">
                <a:srgbClr val="03196E"/>
              </a:gs>
              <a:gs pos="63000">
                <a:srgbClr val="2858A4"/>
              </a:gs>
              <a:gs pos="88000">
                <a:srgbClr val="6098D3">
                  <a:alpha val="91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EEF23E-1503-C205-8001-577474DB243F}"/>
              </a:ext>
            </a:extLst>
          </p:cNvPr>
          <p:cNvSpPr txBox="1"/>
          <p:nvPr userDrawn="1"/>
        </p:nvSpPr>
        <p:spPr>
          <a:xfrm>
            <a:off x="8811260" y="-37261"/>
            <a:ext cx="3799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5400" dirty="0">
                <a:solidFill>
                  <a:srgbClr val="5D8FCB"/>
                </a:solidFill>
                <a:latin typeface="Arial Black" panose="020B0A04020102020204" pitchFamily="34" charset="0"/>
              </a:rPr>
              <a:t>SPIAC-B</a:t>
            </a:r>
            <a:endParaRPr lang="en-US" sz="5400" dirty="0">
              <a:solidFill>
                <a:srgbClr val="5D8FC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771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09232-A947-320E-0811-CE9D99CD6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0E9FBD-5829-6A77-328A-80DBFF18C3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4A7A8-C4A6-C240-371C-77169CF17C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0BE6E-76E4-48A4-9046-E1C25507E074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622CE-95CC-6CC8-4F2D-17436485F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DC8EE-962B-6574-3294-B0FB48021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F46AC-DB1D-4DD1-B736-029C5DE27E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824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50" r:id="rId13"/>
    <p:sldLayoutId id="2147483751" r:id="rId14"/>
    <p:sldLayoutId id="214748375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r">
            <a:extLst>
              <a:ext uri="{FF2B5EF4-FFF2-40B4-BE49-F238E27FC236}">
                <a16:creationId xmlns:a16="http://schemas.microsoft.com/office/drawing/2014/main" id="{49D9F131-2158-4CE8-878F-18E76BB55EA7}"/>
              </a:ext>
            </a:extLst>
          </p:cNvPr>
          <p:cNvSpPr/>
          <p:nvPr userDrawn="1"/>
        </p:nvSpPr>
        <p:spPr bwMode="gray">
          <a:xfrm>
            <a:off x="10890251" y="6133759"/>
            <a:ext cx="1132416" cy="6919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Fußzeile">
            <a:extLst>
              <a:ext uri="{FF2B5EF4-FFF2-40B4-BE49-F238E27FC236}">
                <a16:creationId xmlns:a16="http://schemas.microsoft.com/office/drawing/2014/main" id="{19B70EF4-7BC8-4A19-AF2F-964767328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62031" y="6568511"/>
            <a:ext cx="7701304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SPIAC-B working group Digital Social Protection</a:t>
            </a:r>
          </a:p>
        </p:txBody>
      </p:sp>
      <p:sp>
        <p:nvSpPr>
          <p:cNvPr id="10" name="Datum">
            <a:extLst>
              <a:ext uri="{FF2B5EF4-FFF2-40B4-BE49-F238E27FC236}">
                <a16:creationId xmlns:a16="http://schemas.microsoft.com/office/drawing/2014/main" id="{6ED51528-C082-4A1A-9A13-B0D2B18590A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412557" y="6568511"/>
            <a:ext cx="7115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de-DE" sz="800" spc="51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24 April 2020</a:t>
            </a:r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4CDA9225-2A86-4401-A66D-D1B6B89C6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99756" y="6568511"/>
            <a:ext cx="601133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de-DE" sz="800" spc="51" baseline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4" name="Trennlinie 2">
            <a:extLst>
              <a:ext uri="{FF2B5EF4-FFF2-40B4-BE49-F238E27FC236}">
                <a16:creationId xmlns:a16="http://schemas.microsoft.com/office/drawing/2014/main" id="{BA7763BA-D29F-4859-88A9-E457D7D0500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277532" y="6575618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rennline 1">
            <a:extLst>
              <a:ext uri="{FF2B5EF4-FFF2-40B4-BE49-F238E27FC236}">
                <a16:creationId xmlns:a16="http://schemas.microsoft.com/office/drawing/2014/main" id="{D7B3BF4D-6640-4657-BD72-5F4E0852873A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223760" y="6575619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"/>
          <p:cNvSpPr>
            <a:spLocks noGrp="1"/>
          </p:cNvSpPr>
          <p:nvPr>
            <p:ph type="body" idx="1"/>
          </p:nvPr>
        </p:nvSpPr>
        <p:spPr bwMode="gray">
          <a:xfrm>
            <a:off x="599757" y="1361292"/>
            <a:ext cx="9563579" cy="4660627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/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288DB87F-225C-44F9-8B2F-85DB9A3E08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9563579" cy="720725"/>
          </a:xfrm>
          <a:prstGeom prst="rect">
            <a:avLst/>
          </a:prstGeom>
        </p:spPr>
        <p:txBody>
          <a:bodyPr vert="horz" lIns="0" tIns="0" rIns="72000" bIns="0" rtlCol="0" anchor="b">
            <a:noAutofit/>
          </a:bodyPr>
          <a:lstStyle/>
          <a:p>
            <a:r>
              <a:rPr lang="en-GB"/>
              <a:t>Click to edit headline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731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748" r:id="rId35"/>
  </p:sldLayoutIdLst>
  <p:transition>
    <p:fade/>
  </p:transition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None/>
        <a:defRPr lang="de-DE" sz="16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41294" indent="-241294" algn="l" defTabSz="91437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lang="de-DE" sz="16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476239" indent="-234945" algn="l" defTabSz="91437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Symbol" panose="05050102010706020507" pitchFamily="18" charset="2"/>
        <a:buChar char="-"/>
        <a:defRPr lang="de-DE" sz="1467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78">
          <p15:clr>
            <a:srgbClr val="F26B43"/>
          </p15:clr>
        </p15:guide>
        <p15:guide id="5" orient="horz" pos="3162">
          <p15:clr>
            <a:srgbClr val="F26B43"/>
          </p15:clr>
        </p15:guide>
        <p15:guide id="7" pos="5680">
          <p15:clr>
            <a:srgbClr val="F26B43"/>
          </p15:clr>
        </p15:guide>
        <p15:guide id="8" pos="7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7638"/>
          </a:xfrm>
          <a:prstGeom prst="rect">
            <a:avLst/>
          </a:prstGeom>
          <a:solidFill>
            <a:srgbClr val="78813D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39A64-F285-6042-AE10-D960A39A2181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B51E6-AAF0-9745-A339-3F0AB7F487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6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1C81C1-1E8C-8328-27F8-0248CF7B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8294C-D893-8E32-7B72-8714B01DC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hr-H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3820C-95AA-2F97-A5C3-EBB6F7433A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35707-6D34-8346-8D67-EB2D90F20833}" type="datetimeFigureOut">
              <a:rPr lang="hr-HR" smtClean="0"/>
              <a:t>19.3.2024.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B1232-7230-32E8-F472-A73D087070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4222B-F965-468B-68E2-80CF5F635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42711-BA0C-A540-8076-0FDCB03049E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0361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36.png"/><Relationship Id="rId4" Type="http://schemas.openxmlformats.org/officeDocument/2006/relationships/hyperlink" Target="https://socialprotection.org/connect/communities/social-protection-and-climate-chang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7.png"/><Relationship Id="rId5" Type="http://schemas.openxmlformats.org/officeDocument/2006/relationships/hyperlink" Target="https://live.ilo.org/events/ilo-cop-28-events-just-transition-pavilion-day-8-afternoon-2023-12-09" TargetMode="External"/><Relationship Id="rId4" Type="http://schemas.openxmlformats.org/officeDocument/2006/relationships/hyperlink" Target="https://usp2030.org/wp-content/uploads/20231201_USP2030_WG_SP_CC_2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ipcig.org/sites/default/files/pub/en/RR85_Digital_innovations_in_delivering_social_protection_in_rural_areas.pdf" TargetMode="External"/><Relationship Id="rId13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hyperlink" Target="https://socialprotection.org/sites/default/files/publications_files/230222_giz_sosi_pub-05_v_10%5B34%5D.pdf" TargetMode="External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socialprotection.org/sites/default/files/publications_files/20230327_novel_data_source_for_SP_0.pdf" TargetMode="External"/><Relationship Id="rId11" Type="http://schemas.openxmlformats.org/officeDocument/2006/relationships/image" Target="../media/image45.png"/><Relationship Id="rId5" Type="http://schemas.openxmlformats.org/officeDocument/2006/relationships/hyperlink" Target="https://www.itcilo.org/courses/e-learning-digital-transformation-social-protection" TargetMode="External"/><Relationship Id="rId10" Type="http://schemas.openxmlformats.org/officeDocument/2006/relationships/image" Target="../media/image44.png"/><Relationship Id="rId4" Type="http://schemas.openxmlformats.org/officeDocument/2006/relationships/hyperlink" Target="https://socialprotection.org/good-practices-ensuring-data-protection-and-privacy-social-protection-systems" TargetMode="External"/><Relationship Id="rId9" Type="http://schemas.openxmlformats.org/officeDocument/2006/relationships/hyperlink" Target="https://socialprotection.org/sites/default/files/publications_files/GIZ-%20Use%20Admin%20Data%20Social%20Protection.pdf" TargetMode="External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photos/man-in-blue-and-white-stripe-dress-shirt-wearing-brown-straw-hat-standing-in-front-of-with-with-with-with-2QNLCuTnakc?utm_content=creditCopyText&amp;utm_medium=referral&amp;utm_source=unsplash" TargetMode="External"/><Relationship Id="rId4" Type="http://schemas.openxmlformats.org/officeDocument/2006/relationships/hyperlink" Target="https://unsplash.com/@ben_wong_31?utm_content=creditCopyText&amp;utm_medium=referral&amp;utm_source=unsplash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usp2030.org/wp-content/uploads/USP2030_Financing-WG_JS_Principles_FInal_Oct-13th.pdf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ocialprotection.org/grand-bargain-cash-workstream-subgroup-linking-humanitarian-cash-social-protectio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socialprotection.org/discover/publications/service-brochure-socialprotectionor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3ingfr6GeV7EFj-2C5NbGoJ_Y_OhBp5U/view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hyperlink" Target="https://www.youtube.com/channel/UCVULbH8Ox7HsMpotD0cAo2g" TargetMode="External"/><Relationship Id="rId3" Type="http://schemas.openxmlformats.org/officeDocument/2006/relationships/hyperlink" Target="mailto:contact@socialprotection.org" TargetMode="External"/><Relationship Id="rId7" Type="http://schemas.openxmlformats.org/officeDocument/2006/relationships/hyperlink" Target="https://www.facebook.com/socialprotectionorg" TargetMode="External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11" Type="http://schemas.openxmlformats.org/officeDocument/2006/relationships/hyperlink" Target="https://twitter.com/SP_Gateway" TargetMode="External"/><Relationship Id="rId5" Type="http://schemas.openxmlformats.org/officeDocument/2006/relationships/image" Target="../media/image74.png"/><Relationship Id="rId15" Type="http://schemas.openxmlformats.org/officeDocument/2006/relationships/image" Target="../media/image79.jpeg"/><Relationship Id="rId10" Type="http://schemas.openxmlformats.org/officeDocument/2006/relationships/image" Target="../media/image76.png"/><Relationship Id="rId4" Type="http://schemas.openxmlformats.org/officeDocument/2006/relationships/hyperlink" Target="https://www.instagram.com/socialprotectionorg" TargetMode="External"/><Relationship Id="rId9" Type="http://schemas.openxmlformats.org/officeDocument/2006/relationships/hyperlink" Target="https://www.linkedin.com/company/socialprotection.org/" TargetMode="External"/><Relationship Id="rId1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hyperlink" Target="https://socialprotection.org/connect/communities/social-protection-crisis-contexts/spiac-b-working-group-linking-humanitaria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hyperlink" Target="https://socialprotection.org/discover/blog/annual-workshop-spiac-b-working-group-linking-humanitarian-cash-assistance-and-socia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Relationship Id="rId4" Type="http://schemas.openxmlformats.org/officeDocument/2006/relationships/hyperlink" Target="https://socialprotection.org/discover/publications/common-principles-linking-humanitarian-assistance-and-social-protection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ocialprotection.org/connect/communities/social-protection-crisis-contexts/spiac-b-working-group-linking-humanitarian" TargetMode="External"/><Relationship Id="rId2" Type="http://schemas.openxmlformats.org/officeDocument/2006/relationships/hyperlink" Target="mailto:cbilo@unicef.org" TargetMode="External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A9D3B-308F-410F-8E51-F8A710C26A0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18875" y="3533702"/>
            <a:ext cx="9902687" cy="2387600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rgbClr val="6EA1D7"/>
                </a:solidFill>
                <a:latin typeface="Arial Black" panose="020B0A04020102020204" pitchFamily="34" charset="0"/>
              </a:rPr>
              <a:t>15</a:t>
            </a:r>
            <a:r>
              <a:rPr lang="en-US" sz="5400" baseline="30000" dirty="0">
                <a:solidFill>
                  <a:srgbClr val="6EA1D7"/>
                </a:solidFill>
                <a:latin typeface="Arial Black" panose="020B0A04020102020204" pitchFamily="34" charset="0"/>
              </a:rPr>
              <a:t>th</a:t>
            </a:r>
            <a:r>
              <a:rPr lang="en-US" sz="5400" dirty="0">
                <a:solidFill>
                  <a:srgbClr val="6EA1D7"/>
                </a:solidFill>
                <a:latin typeface="Arial Black" panose="020B0A04020102020204" pitchFamily="34" charset="0"/>
              </a:rPr>
              <a:t> SPIAC-B meeting </a:t>
            </a:r>
            <a:br>
              <a:rPr lang="en-US" sz="5400" dirty="0">
                <a:solidFill>
                  <a:srgbClr val="6EA1D7"/>
                </a:solidFill>
                <a:latin typeface="Arial Black" panose="020B0A04020102020204" pitchFamily="34" charset="0"/>
              </a:rPr>
            </a:br>
            <a:r>
              <a:rPr lang="en-US" sz="5400" dirty="0">
                <a:solidFill>
                  <a:srgbClr val="6EA1D7"/>
                </a:solidFill>
                <a:latin typeface="Arial Black" panose="020B0A04020102020204" pitchFamily="34" charset="0"/>
              </a:rPr>
              <a:t>19</a:t>
            </a:r>
            <a:r>
              <a:rPr lang="en-US" sz="5400" baseline="30000" dirty="0">
                <a:solidFill>
                  <a:srgbClr val="6EA1D7"/>
                </a:solidFill>
                <a:latin typeface="Arial Black" panose="020B0A04020102020204" pitchFamily="34" charset="0"/>
              </a:rPr>
              <a:t>th</a:t>
            </a:r>
            <a:r>
              <a:rPr lang="en-US" sz="5400" dirty="0">
                <a:solidFill>
                  <a:srgbClr val="6EA1D7"/>
                </a:solidFill>
                <a:latin typeface="Arial Black" panose="020B0A04020102020204" pitchFamily="34" charset="0"/>
              </a:rPr>
              <a:t> March 2024</a:t>
            </a:r>
            <a:br>
              <a:rPr lang="en-US" sz="5400" dirty="0">
                <a:solidFill>
                  <a:srgbClr val="6EA1D7"/>
                </a:solidFill>
                <a:latin typeface="Arial Black" panose="020B0A04020102020204" pitchFamily="34" charset="0"/>
              </a:rPr>
            </a:br>
            <a:br>
              <a:rPr lang="en-US" sz="5400" dirty="0">
                <a:solidFill>
                  <a:srgbClr val="6EA1D7"/>
                </a:solidFill>
                <a:latin typeface="Arial Black" panose="020B0A04020102020204" pitchFamily="34" charset="0"/>
              </a:rPr>
            </a:br>
            <a:br>
              <a:rPr lang="en-US" sz="5400" dirty="0">
                <a:solidFill>
                  <a:srgbClr val="6EA1D7"/>
                </a:solidFill>
                <a:latin typeface="Arial Black" panose="020B0A04020102020204" pitchFamily="34" charset="0"/>
              </a:rPr>
            </a:br>
            <a:br>
              <a:rPr lang="en-US" sz="5400" dirty="0">
                <a:solidFill>
                  <a:srgbClr val="6EA1D7"/>
                </a:solidFill>
                <a:latin typeface="Arial Black" panose="020B0A04020102020204" pitchFamily="34" charset="0"/>
              </a:rPr>
            </a:br>
            <a:endParaRPr lang="en-US" sz="5400" dirty="0">
              <a:solidFill>
                <a:srgbClr val="6EA1D7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287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a7c5dca9f3_0_22"/>
          <p:cNvSpPr/>
          <p:nvPr/>
        </p:nvSpPr>
        <p:spPr>
          <a:xfrm>
            <a:off x="0" y="0"/>
            <a:ext cx="4059000" cy="68580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g1a7c5dca9f3_0_22"/>
          <p:cNvSpPr txBox="1">
            <a:spLocks noGrp="1"/>
          </p:cNvSpPr>
          <p:nvPr>
            <p:ph type="title"/>
          </p:nvPr>
        </p:nvSpPr>
        <p:spPr>
          <a:xfrm>
            <a:off x="643625" y="1412500"/>
            <a:ext cx="3124200" cy="50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br>
              <a:rPr lang="fr-CH" sz="4000" dirty="0">
                <a:solidFill>
                  <a:srgbClr val="FFFFFF"/>
                </a:solidFill>
              </a:rPr>
            </a:br>
            <a:endParaRPr sz="4000"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fr-CH" sz="3600" b="1" dirty="0" err="1">
                <a:solidFill>
                  <a:srgbClr val="FFFFFF"/>
                </a:solidFill>
              </a:rPr>
              <a:t>Recap</a:t>
            </a:r>
            <a:r>
              <a:rPr lang="fr-CH" sz="3600" b="1" dirty="0">
                <a:solidFill>
                  <a:srgbClr val="FFFFFF"/>
                </a:solidFill>
              </a:rPr>
              <a:t>: About the </a:t>
            </a:r>
            <a:r>
              <a:rPr lang="fr-CH" sz="3600" b="1" dirty="0" err="1">
                <a:solidFill>
                  <a:srgbClr val="FFFFFF"/>
                </a:solidFill>
              </a:rPr>
              <a:t>working</a:t>
            </a:r>
            <a:r>
              <a:rPr lang="fr-CH" sz="3600" b="1" dirty="0">
                <a:solidFill>
                  <a:srgbClr val="FFFFFF"/>
                </a:solidFill>
              </a:rPr>
              <a:t> group</a:t>
            </a:r>
            <a:endParaRPr sz="3600" b="1" dirty="0">
              <a:solidFill>
                <a:srgbClr val="FFFFFF"/>
              </a:solidFill>
            </a:endParaRPr>
          </a:p>
        </p:txBody>
      </p:sp>
      <p:sp>
        <p:nvSpPr>
          <p:cNvPr id="147" name="Google Shape;147;g1a7c5dca9f3_0_22"/>
          <p:cNvSpPr txBox="1">
            <a:spLocks noGrp="1"/>
          </p:cNvSpPr>
          <p:nvPr>
            <p:ph type="ftr" idx="11"/>
          </p:nvPr>
        </p:nvSpPr>
        <p:spPr>
          <a:xfrm>
            <a:off x="4380854" y="6356350"/>
            <a:ext cx="405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Advancing social justice, promoting decent work</a:t>
            </a:r>
            <a:endParaRPr/>
          </a:p>
        </p:txBody>
      </p:sp>
      <p:sp>
        <p:nvSpPr>
          <p:cNvPr id="148" name="Google Shape;148;g1a7c5dca9f3_0_22"/>
          <p:cNvSpPr txBox="1">
            <a:spLocks noGrp="1"/>
          </p:cNvSpPr>
          <p:nvPr>
            <p:ph type="sldNum" idx="12"/>
          </p:nvPr>
        </p:nvSpPr>
        <p:spPr>
          <a:xfrm>
            <a:off x="9202366" y="6356350"/>
            <a:ext cx="2151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149" name="Google Shape;149;g1a7c5dca9f3_0_22"/>
          <p:cNvSpPr/>
          <p:nvPr/>
        </p:nvSpPr>
        <p:spPr>
          <a:xfrm>
            <a:off x="4420700" y="6256075"/>
            <a:ext cx="7460100" cy="414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g1a7c5dca9f3_0_22" descr="Graphical user interface, text, application&#10;&#10;Description automatically generated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4059000" cy="1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1a7c5dca9f3_0_22"/>
          <p:cNvSpPr txBox="1">
            <a:spLocks noGrp="1"/>
          </p:cNvSpPr>
          <p:nvPr>
            <p:ph type="body" idx="1"/>
          </p:nvPr>
        </p:nvSpPr>
        <p:spPr>
          <a:xfrm>
            <a:off x="4380854" y="136550"/>
            <a:ext cx="7619065" cy="52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fr-CH" sz="1800" b="1" dirty="0"/>
              <a:t>Objectives of the </a:t>
            </a:r>
            <a:r>
              <a:rPr lang="fr-CH" sz="1800" b="1" dirty="0" err="1"/>
              <a:t>working</a:t>
            </a:r>
            <a:r>
              <a:rPr lang="fr-CH" sz="1800" b="1" dirty="0"/>
              <a:t> group: </a:t>
            </a:r>
          </a:p>
          <a:p>
            <a:pPr>
              <a:lnSpc>
                <a:spcPct val="115000"/>
              </a:lnSpc>
              <a:spcBef>
                <a:spcPts val="1100"/>
              </a:spcBef>
              <a:buClr>
                <a:schemeClr val="dk1"/>
              </a:buClr>
              <a:buSzPts val="1100"/>
            </a:pPr>
            <a:r>
              <a:rPr lang="en-GB" sz="1800" dirty="0"/>
              <a:t>Exchange and sharing information, research/ongoing work and experience</a:t>
            </a:r>
          </a:p>
          <a:p>
            <a:pPr>
              <a:lnSpc>
                <a:spcPct val="115000"/>
              </a:lnSpc>
              <a:spcBef>
                <a:spcPts val="1100"/>
              </a:spcBef>
              <a:buClr>
                <a:schemeClr val="dk1"/>
              </a:buClr>
              <a:buSzPts val="1100"/>
            </a:pPr>
            <a:r>
              <a:rPr lang="en-GB" sz="1800" dirty="0"/>
              <a:t>Advocacy on the role of social protection for climate change</a:t>
            </a:r>
          </a:p>
          <a:p>
            <a:pPr>
              <a:lnSpc>
                <a:spcPct val="115000"/>
              </a:lnSpc>
              <a:spcBef>
                <a:spcPts val="1100"/>
              </a:spcBef>
              <a:buClr>
                <a:schemeClr val="dk1"/>
              </a:buClr>
              <a:buSzPts val="1100"/>
            </a:pPr>
            <a:r>
              <a:rPr lang="en-GB" sz="1800" dirty="0"/>
              <a:t>Developing bridges and synergies between social protection and climate change communities</a:t>
            </a:r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fr-CH" sz="1800" b="1" dirty="0"/>
              <a:t>Co-chairs: </a:t>
            </a:r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fr-CH" sz="1800" dirty="0"/>
              <a:t>	ILO, Red Cross Red Crescent </a:t>
            </a:r>
            <a:r>
              <a:rPr lang="fr-CH" sz="1800" dirty="0" err="1"/>
              <a:t>Climate</a:t>
            </a:r>
            <a:r>
              <a:rPr lang="fr-CH" sz="1800" dirty="0"/>
              <a:t> Centre, FAO</a:t>
            </a:r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fr-CH" sz="1800" b="1" dirty="0"/>
              <a:t>Advisory Group: </a:t>
            </a:r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fr-CH" sz="1800" dirty="0"/>
              <a:t>	AFD, FCDO, GIZ, IDOS, WFP, World Bank</a:t>
            </a:r>
            <a:r>
              <a:rPr lang="fr-CH" sz="1800"/>
              <a:t>, CCASP, UNDP</a:t>
            </a:r>
            <a:endParaRPr lang="fr-CH" sz="1800" dirty="0"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fr-CH" sz="1800" b="1" dirty="0"/>
              <a:t>How </a:t>
            </a:r>
            <a:r>
              <a:rPr lang="fr-CH" sz="1800" b="1" dirty="0" err="1"/>
              <a:t>we</a:t>
            </a:r>
            <a:r>
              <a:rPr lang="fr-CH" sz="1800" b="1" dirty="0"/>
              <a:t> </a:t>
            </a:r>
            <a:r>
              <a:rPr lang="fr-CH" sz="1800" b="1" dirty="0" err="1"/>
              <a:t>work</a:t>
            </a:r>
            <a:r>
              <a:rPr lang="fr-CH" sz="1800" b="1" dirty="0"/>
              <a:t>: </a:t>
            </a:r>
          </a:p>
          <a:p>
            <a:pPr>
              <a:lnSpc>
                <a:spcPct val="115000"/>
              </a:lnSpc>
              <a:spcBef>
                <a:spcPts val="1100"/>
              </a:spcBef>
              <a:buClr>
                <a:schemeClr val="dk1"/>
              </a:buClr>
              <a:buSzPts val="1100"/>
            </a:pPr>
            <a:r>
              <a:rPr lang="fr-CH" sz="1800" dirty="0"/>
              <a:t>Over 200 </a:t>
            </a:r>
            <a:r>
              <a:rPr lang="fr-CH" sz="1800" dirty="0" err="1"/>
              <a:t>members</a:t>
            </a:r>
            <a:r>
              <a:rPr lang="fr-CH" sz="1800" dirty="0"/>
              <a:t> </a:t>
            </a:r>
            <a:r>
              <a:rPr lang="fr-CH" sz="1800" dirty="0" err="1"/>
              <a:t>from</a:t>
            </a:r>
            <a:r>
              <a:rPr lang="fr-CH" sz="1800" dirty="0"/>
              <a:t> </a:t>
            </a:r>
            <a:r>
              <a:rPr lang="fr-CH" sz="1800" dirty="0" err="1"/>
              <a:t>academia</a:t>
            </a:r>
            <a:r>
              <a:rPr lang="fr-CH" sz="1800" dirty="0"/>
              <a:t>, international organisations, </a:t>
            </a:r>
            <a:r>
              <a:rPr lang="fr-CH" sz="1800" dirty="0" err="1"/>
              <a:t>NGOs</a:t>
            </a:r>
            <a:r>
              <a:rPr lang="fr-CH" sz="1800" dirty="0"/>
              <a:t> and </a:t>
            </a:r>
            <a:r>
              <a:rPr lang="fr-CH" sz="1800" dirty="0" err="1"/>
              <a:t>humanitarian</a:t>
            </a:r>
            <a:r>
              <a:rPr lang="fr-CH" sz="1800" dirty="0"/>
              <a:t> organisations, and </a:t>
            </a:r>
            <a:r>
              <a:rPr lang="fr-CH" sz="1800" dirty="0" err="1"/>
              <a:t>governments</a:t>
            </a:r>
            <a:endParaRPr lang="fr-CH" sz="1800" dirty="0"/>
          </a:p>
          <a:p>
            <a:pPr>
              <a:lnSpc>
                <a:spcPct val="115000"/>
              </a:lnSpc>
              <a:spcBef>
                <a:spcPts val="1100"/>
              </a:spcBef>
              <a:buClr>
                <a:schemeClr val="dk1"/>
              </a:buClr>
              <a:buSzPts val="1100"/>
            </a:pPr>
            <a:r>
              <a:rPr lang="fr-CH" sz="1800" dirty="0" err="1"/>
              <a:t>Quarterly</a:t>
            </a:r>
            <a:r>
              <a:rPr lang="fr-CH" sz="1800" dirty="0"/>
              <a:t> full </a:t>
            </a:r>
            <a:r>
              <a:rPr lang="fr-CH" sz="1800" dirty="0" err="1"/>
              <a:t>working</a:t>
            </a:r>
            <a:r>
              <a:rPr lang="fr-CH" sz="1800" dirty="0"/>
              <a:t> group meetings and ad-hoc </a:t>
            </a:r>
            <a:r>
              <a:rPr lang="fr-CH" sz="1800" dirty="0" err="1"/>
              <a:t>technical</a:t>
            </a:r>
            <a:r>
              <a:rPr lang="fr-CH" sz="1800" dirty="0"/>
              <a:t> meetings</a:t>
            </a:r>
          </a:p>
          <a:p>
            <a:pPr>
              <a:lnSpc>
                <a:spcPct val="115000"/>
              </a:lnSpc>
              <a:spcBef>
                <a:spcPts val="1100"/>
              </a:spcBef>
              <a:buClr>
                <a:schemeClr val="dk1"/>
              </a:buClr>
              <a:buSzPts val="1100"/>
            </a:pPr>
            <a:r>
              <a:rPr lang="fr-CH" sz="1800" dirty="0">
                <a:hlinkClick r:id="rId4"/>
              </a:rPr>
              <a:t>Community page on socialprotection.org </a:t>
            </a:r>
            <a:endParaRPr lang="fr-CH" sz="1800" dirty="0"/>
          </a:p>
          <a:p>
            <a:pPr>
              <a:lnSpc>
                <a:spcPct val="115000"/>
              </a:lnSpc>
              <a:spcBef>
                <a:spcPts val="1100"/>
              </a:spcBef>
              <a:buClr>
                <a:schemeClr val="dk1"/>
              </a:buClr>
              <a:buSzPts val="1100"/>
            </a:pPr>
            <a:r>
              <a:rPr lang="fr-CH" sz="1800" dirty="0" err="1"/>
              <a:t>Linked</a:t>
            </a:r>
            <a:r>
              <a:rPr lang="fr-CH" sz="1800" dirty="0"/>
              <a:t> to </a:t>
            </a:r>
            <a:r>
              <a:rPr lang="fr-CH" sz="1800" dirty="0" err="1"/>
              <a:t>both</a:t>
            </a:r>
            <a:r>
              <a:rPr lang="fr-CH" sz="1800" dirty="0"/>
              <a:t> SPIAC-B and USP2030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85A5C1-FAA5-5B73-7087-3F9830E44A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651" b="5810"/>
          <a:stretch/>
        </p:blipFill>
        <p:spPr>
          <a:xfrm>
            <a:off x="533937" y="4963886"/>
            <a:ext cx="3233888" cy="129218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a7c5dca9f3_0_22"/>
          <p:cNvSpPr/>
          <p:nvPr/>
        </p:nvSpPr>
        <p:spPr>
          <a:xfrm>
            <a:off x="0" y="0"/>
            <a:ext cx="4059000" cy="68580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g1a7c5dca9f3_0_22"/>
          <p:cNvSpPr txBox="1">
            <a:spLocks noGrp="1"/>
          </p:cNvSpPr>
          <p:nvPr>
            <p:ph type="title"/>
          </p:nvPr>
        </p:nvSpPr>
        <p:spPr>
          <a:xfrm>
            <a:off x="643625" y="1412500"/>
            <a:ext cx="3124200" cy="50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br>
              <a:rPr lang="fr-CH" sz="4000" dirty="0">
                <a:solidFill>
                  <a:srgbClr val="FFFFFF"/>
                </a:solidFill>
              </a:rPr>
            </a:br>
            <a:br>
              <a:rPr lang="en-GB" sz="4000" dirty="0">
                <a:solidFill>
                  <a:srgbClr val="FFFFFF"/>
                </a:solidFill>
              </a:rPr>
            </a:br>
            <a:endParaRPr sz="4000"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fr-CH" sz="3600" b="1" dirty="0">
                <a:solidFill>
                  <a:srgbClr val="FFFFFF"/>
                </a:solidFill>
              </a:rPr>
              <a:t>Highlights of 2023</a:t>
            </a:r>
            <a:endParaRPr sz="3600" b="1" dirty="0">
              <a:solidFill>
                <a:srgbClr val="FFFFFF"/>
              </a:solidFill>
            </a:endParaRPr>
          </a:p>
        </p:txBody>
      </p:sp>
      <p:sp>
        <p:nvSpPr>
          <p:cNvPr id="148" name="Google Shape;148;g1a7c5dca9f3_0_22"/>
          <p:cNvSpPr txBox="1">
            <a:spLocks noGrp="1"/>
          </p:cNvSpPr>
          <p:nvPr>
            <p:ph type="sldNum" idx="12"/>
          </p:nvPr>
        </p:nvSpPr>
        <p:spPr>
          <a:xfrm>
            <a:off x="9202366" y="6356350"/>
            <a:ext cx="2151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150" name="Google Shape;150;g1a7c5dca9f3_0_22" descr="Graphical user interface, text, application&#10;&#10;Description automatically generated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4059000" cy="1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1a7c5dca9f3_0_22"/>
          <p:cNvSpPr txBox="1">
            <a:spLocks noGrp="1"/>
          </p:cNvSpPr>
          <p:nvPr>
            <p:ph type="body" idx="1"/>
          </p:nvPr>
        </p:nvSpPr>
        <p:spPr>
          <a:xfrm>
            <a:off x="4317499" y="275233"/>
            <a:ext cx="7631005" cy="52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1100"/>
              </a:spcBef>
              <a:buClr>
                <a:schemeClr val="dk1"/>
              </a:buClr>
              <a:buSzPts val="1100"/>
            </a:pPr>
            <a:r>
              <a:rPr lang="fr-CH" sz="2000" dirty="0" err="1"/>
              <a:t>Started</a:t>
            </a:r>
            <a:r>
              <a:rPr lang="fr-CH" sz="2000" dirty="0"/>
              <a:t> engagement </a:t>
            </a:r>
            <a:r>
              <a:rPr lang="fr-CH" sz="2000" dirty="0" err="1"/>
              <a:t>with</a:t>
            </a:r>
            <a:r>
              <a:rPr lang="fr-CH" sz="2000" dirty="0"/>
              <a:t> UNFCCC – </a:t>
            </a:r>
            <a:r>
              <a:rPr lang="fr-CH" sz="2000" dirty="0" err="1"/>
              <a:t>specifically</a:t>
            </a:r>
            <a:r>
              <a:rPr lang="fr-CH" sz="2000" dirty="0"/>
              <a:t> on Just Transition</a:t>
            </a:r>
          </a:p>
          <a:p>
            <a:pPr>
              <a:lnSpc>
                <a:spcPct val="115000"/>
              </a:lnSpc>
              <a:spcBef>
                <a:spcPts val="1100"/>
              </a:spcBef>
              <a:buClr>
                <a:schemeClr val="dk1"/>
              </a:buClr>
              <a:buSzPts val="1100"/>
            </a:pPr>
            <a:r>
              <a:rPr lang="fr-CH" sz="2000" dirty="0"/>
              <a:t>Joint </a:t>
            </a:r>
            <a:r>
              <a:rPr lang="fr-CH" sz="2000" dirty="0" err="1"/>
              <a:t>statement</a:t>
            </a:r>
            <a:r>
              <a:rPr lang="fr-CH" sz="2000" dirty="0"/>
              <a:t> – «</a:t>
            </a:r>
            <a:r>
              <a:rPr lang="fr-CH" sz="2000" dirty="0" err="1"/>
              <a:t>Directing</a:t>
            </a:r>
            <a:r>
              <a:rPr lang="fr-CH" sz="2000" dirty="0"/>
              <a:t> international </a:t>
            </a:r>
            <a:r>
              <a:rPr lang="fr-CH" sz="2000" dirty="0" err="1"/>
              <a:t>climate</a:t>
            </a:r>
            <a:r>
              <a:rPr lang="fr-CH" sz="2000" dirty="0"/>
              <a:t> finance to social protection» </a:t>
            </a:r>
            <a:r>
              <a:rPr lang="fr-CH" sz="2000" dirty="0" err="1"/>
              <a:t>available</a:t>
            </a:r>
            <a:r>
              <a:rPr lang="fr-CH" sz="2000" dirty="0"/>
              <a:t> </a:t>
            </a:r>
            <a:r>
              <a:rPr lang="fr-CH" sz="2000" dirty="0">
                <a:hlinkClick r:id="rId4"/>
              </a:rPr>
              <a:t>here</a:t>
            </a:r>
            <a:r>
              <a:rPr lang="fr-CH" sz="2000" dirty="0"/>
              <a:t>.</a:t>
            </a:r>
          </a:p>
          <a:p>
            <a:pPr>
              <a:lnSpc>
                <a:spcPct val="115000"/>
              </a:lnSpc>
              <a:spcBef>
                <a:spcPts val="1100"/>
              </a:spcBef>
              <a:buClr>
                <a:schemeClr val="dk1"/>
              </a:buClr>
              <a:buSzPts val="1100"/>
            </a:pPr>
            <a:r>
              <a:rPr lang="fr-CH" sz="2000" dirty="0"/>
              <a:t>Collaboration </a:t>
            </a:r>
            <a:r>
              <a:rPr lang="fr-CH" sz="2000" dirty="0" err="1"/>
              <a:t>with</a:t>
            </a:r>
            <a:r>
              <a:rPr lang="fr-CH" sz="2000" dirty="0"/>
              <a:t> finance </a:t>
            </a:r>
            <a:r>
              <a:rPr lang="fr-CH" sz="2000" dirty="0" err="1"/>
              <a:t>working</a:t>
            </a:r>
            <a:r>
              <a:rPr lang="fr-CH" sz="2000" dirty="0"/>
              <a:t> group on </a:t>
            </a:r>
            <a:r>
              <a:rPr lang="fr-CH" sz="2000" dirty="0" err="1"/>
              <a:t>technical</a:t>
            </a:r>
            <a:r>
              <a:rPr lang="fr-CH" sz="2000" dirty="0"/>
              <a:t> </a:t>
            </a:r>
            <a:r>
              <a:rPr lang="fr-CH" sz="2000" dirty="0" err="1"/>
              <a:t>paper</a:t>
            </a:r>
            <a:r>
              <a:rPr lang="fr-CH" sz="2000" dirty="0"/>
              <a:t> – social protection and </a:t>
            </a:r>
            <a:r>
              <a:rPr lang="fr-CH" sz="2000" dirty="0" err="1"/>
              <a:t>climate</a:t>
            </a:r>
            <a:r>
              <a:rPr lang="fr-CH" sz="2000" dirty="0"/>
              <a:t> finance </a:t>
            </a:r>
          </a:p>
          <a:p>
            <a:pPr>
              <a:lnSpc>
                <a:spcPct val="115000"/>
              </a:lnSpc>
              <a:spcBef>
                <a:spcPts val="1100"/>
              </a:spcBef>
              <a:buClr>
                <a:schemeClr val="dk1"/>
              </a:buClr>
              <a:buSzPts val="1100"/>
            </a:pPr>
            <a:r>
              <a:rPr lang="fr-CH" sz="2000" dirty="0" err="1"/>
              <a:t>Ad-hoc</a:t>
            </a:r>
            <a:r>
              <a:rPr lang="fr-CH" sz="2000" dirty="0"/>
              <a:t> </a:t>
            </a:r>
            <a:r>
              <a:rPr lang="fr-CH" sz="2000" dirty="0" err="1"/>
              <a:t>technical</a:t>
            </a:r>
            <a:r>
              <a:rPr lang="fr-CH" sz="2000" dirty="0"/>
              <a:t> meeting on adaptation: </a:t>
            </a:r>
            <a:r>
              <a:rPr lang="fr-CH" sz="2000" dirty="0" err="1"/>
              <a:t>integration</a:t>
            </a:r>
            <a:r>
              <a:rPr lang="fr-CH" sz="2000" dirty="0"/>
              <a:t> of SP in </a:t>
            </a:r>
            <a:r>
              <a:rPr lang="fr-CH" sz="2000" dirty="0" err="1"/>
              <a:t>NDCs</a:t>
            </a:r>
            <a:r>
              <a:rPr lang="fr-CH" sz="2000" dirty="0"/>
              <a:t>/</a:t>
            </a:r>
            <a:r>
              <a:rPr lang="fr-CH" sz="2000" dirty="0" err="1"/>
              <a:t>NAPs</a:t>
            </a:r>
            <a:r>
              <a:rPr lang="fr-CH" sz="2000" dirty="0"/>
              <a:t>; </a:t>
            </a:r>
            <a:r>
              <a:rPr lang="fr-CH" sz="2000" dirty="0" err="1"/>
              <a:t>role</a:t>
            </a:r>
            <a:r>
              <a:rPr lang="fr-CH" sz="2000" dirty="0"/>
              <a:t> of graduation for </a:t>
            </a:r>
            <a:r>
              <a:rPr lang="fr-CH" sz="2000" dirty="0" err="1"/>
              <a:t>climate</a:t>
            </a:r>
            <a:r>
              <a:rPr lang="fr-CH" sz="2000" dirty="0"/>
              <a:t> </a:t>
            </a:r>
            <a:r>
              <a:rPr lang="fr-CH" sz="2000" dirty="0" err="1"/>
              <a:t>resilience</a:t>
            </a:r>
            <a:r>
              <a:rPr lang="fr-CH" sz="2000" dirty="0"/>
              <a:t> </a:t>
            </a:r>
          </a:p>
          <a:p>
            <a:pPr>
              <a:lnSpc>
                <a:spcPct val="115000"/>
              </a:lnSpc>
              <a:spcBef>
                <a:spcPts val="1100"/>
              </a:spcBef>
              <a:buClr>
                <a:schemeClr val="dk1"/>
              </a:buClr>
              <a:buSzPts val="1100"/>
            </a:pPr>
            <a:r>
              <a:rPr lang="fr-CH" sz="2000" dirty="0"/>
              <a:t>Joint </a:t>
            </a:r>
            <a:r>
              <a:rPr lang="fr-CH" sz="2000" dirty="0" err="1"/>
              <a:t>side-events</a:t>
            </a:r>
            <a:r>
              <a:rPr lang="fr-CH" sz="2000" dirty="0"/>
              <a:t> at COP28 </a:t>
            </a:r>
          </a:p>
          <a:p>
            <a:pPr marL="914400" lvl="1" indent="-457200">
              <a:lnSpc>
                <a:spcPct val="115000"/>
              </a:lnSpc>
              <a:spcBef>
                <a:spcPts val="1100"/>
              </a:spcBef>
              <a:buClr>
                <a:schemeClr val="dk1"/>
              </a:buClr>
              <a:buSzPts val="1100"/>
              <a:buAutoNum type="arabicPeriod"/>
            </a:pPr>
            <a:r>
              <a:rPr lang="fr-CH" sz="2000" b="1" dirty="0" err="1"/>
              <a:t>Loss</a:t>
            </a:r>
            <a:r>
              <a:rPr lang="fr-CH" sz="2000" b="1" dirty="0"/>
              <a:t> and Damage: </a:t>
            </a:r>
            <a:r>
              <a:rPr lang="fr-CH" sz="2000" dirty="0" err="1"/>
              <a:t>reaching</a:t>
            </a:r>
            <a:r>
              <a:rPr lang="fr-CH" sz="2000" dirty="0"/>
              <a:t> </a:t>
            </a:r>
            <a:r>
              <a:rPr lang="fr-CH" sz="2000" dirty="0" err="1"/>
              <a:t>children</a:t>
            </a:r>
            <a:r>
              <a:rPr lang="fr-CH" sz="2000" dirty="0"/>
              <a:t> and </a:t>
            </a:r>
            <a:r>
              <a:rPr lang="fr-CH" sz="2000" dirty="0" err="1"/>
              <a:t>other</a:t>
            </a:r>
            <a:r>
              <a:rPr lang="fr-CH" sz="2000" dirty="0"/>
              <a:t> </a:t>
            </a:r>
            <a:r>
              <a:rPr lang="fr-CH" sz="2000" dirty="0" err="1"/>
              <a:t>vulnerable</a:t>
            </a:r>
            <a:r>
              <a:rPr lang="fr-CH" sz="2000" dirty="0"/>
              <a:t> groups </a:t>
            </a:r>
            <a:r>
              <a:rPr lang="fr-CH" sz="2000" dirty="0" err="1"/>
              <a:t>with</a:t>
            </a:r>
            <a:r>
              <a:rPr lang="fr-CH" sz="2000" dirty="0"/>
              <a:t> inclusive and adaptive social protection as a crucial </a:t>
            </a:r>
            <a:r>
              <a:rPr lang="fr-CH" sz="2000" dirty="0" err="1"/>
              <a:t>response</a:t>
            </a:r>
            <a:r>
              <a:rPr lang="fr-CH" sz="2000" dirty="0"/>
              <a:t> to the </a:t>
            </a:r>
            <a:r>
              <a:rPr lang="fr-CH" sz="2000" dirty="0" err="1"/>
              <a:t>climate</a:t>
            </a:r>
            <a:r>
              <a:rPr lang="fr-CH" sz="2000" dirty="0"/>
              <a:t> </a:t>
            </a:r>
            <a:r>
              <a:rPr lang="fr-CH" sz="2000" dirty="0" err="1"/>
              <a:t>crisis</a:t>
            </a:r>
            <a:r>
              <a:rPr lang="fr-CH" sz="2000" dirty="0"/>
              <a:t> (World Bank, UNICEF, BMZ/GIZ, RCCC)</a:t>
            </a:r>
          </a:p>
          <a:p>
            <a:pPr marL="914400" lvl="1" indent="-457200">
              <a:lnSpc>
                <a:spcPct val="115000"/>
              </a:lnSpc>
              <a:spcBef>
                <a:spcPts val="1100"/>
              </a:spcBef>
              <a:buClr>
                <a:schemeClr val="dk1"/>
              </a:buClr>
              <a:buSzPts val="1100"/>
              <a:buAutoNum type="arabicPeriod"/>
            </a:pPr>
            <a:r>
              <a:rPr lang="fr-CH" sz="2000" dirty="0"/>
              <a:t>Building social protection </a:t>
            </a:r>
            <a:r>
              <a:rPr lang="fr-CH" sz="2000" dirty="0" err="1"/>
              <a:t>systems</a:t>
            </a:r>
            <a:r>
              <a:rPr lang="fr-CH" sz="2000" dirty="0"/>
              <a:t> to support </a:t>
            </a:r>
            <a:r>
              <a:rPr lang="fr-CH" sz="2000" b="1" dirty="0"/>
              <a:t>a </a:t>
            </a:r>
            <a:r>
              <a:rPr lang="fr-CH" sz="2000" b="1" dirty="0" err="1"/>
              <a:t>just</a:t>
            </a:r>
            <a:r>
              <a:rPr lang="fr-CH" sz="2000" b="1" dirty="0"/>
              <a:t> transition </a:t>
            </a:r>
            <a:r>
              <a:rPr lang="fr-CH" sz="2000" dirty="0"/>
              <a:t>(ILO, </a:t>
            </a:r>
            <a:r>
              <a:rPr lang="fr-CH" sz="2000" dirty="0" err="1"/>
              <a:t>supported</a:t>
            </a:r>
            <a:r>
              <a:rPr lang="fr-CH" sz="2000" dirty="0"/>
              <a:t> by FAO, USAID, BMZ/GIZ, BRAC) – </a:t>
            </a:r>
            <a:r>
              <a:rPr lang="fr-CH" sz="2000" dirty="0" err="1"/>
              <a:t>recording</a:t>
            </a:r>
            <a:r>
              <a:rPr lang="fr-CH" sz="2000" dirty="0"/>
              <a:t> </a:t>
            </a:r>
            <a:r>
              <a:rPr lang="fr-CH" sz="2000" dirty="0">
                <a:hlinkClick r:id="rId5"/>
              </a:rPr>
              <a:t>here</a:t>
            </a:r>
            <a:endParaRPr lang="fr-CH" sz="2000" b="1" dirty="0"/>
          </a:p>
        </p:txBody>
      </p:sp>
      <p:pic>
        <p:nvPicPr>
          <p:cNvPr id="5" name="Graphic 4" descr="Fireworks outline">
            <a:extLst>
              <a:ext uri="{FF2B5EF4-FFF2-40B4-BE49-F238E27FC236}">
                <a16:creationId xmlns:a16="http://schemas.microsoft.com/office/drawing/2014/main" id="{71E7C2B2-1FD1-01BB-8216-0A8E2FC1EC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7728" y="4435326"/>
            <a:ext cx="2020348" cy="202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89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a7c5dca9f3_0_22"/>
          <p:cNvSpPr/>
          <p:nvPr/>
        </p:nvSpPr>
        <p:spPr>
          <a:xfrm>
            <a:off x="0" y="0"/>
            <a:ext cx="4059000" cy="68580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g1a7c5dca9f3_0_22"/>
          <p:cNvSpPr txBox="1">
            <a:spLocks noGrp="1"/>
          </p:cNvSpPr>
          <p:nvPr>
            <p:ph type="title"/>
          </p:nvPr>
        </p:nvSpPr>
        <p:spPr>
          <a:xfrm>
            <a:off x="643625" y="1412500"/>
            <a:ext cx="3124200" cy="50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br>
              <a:rPr lang="fr-CH" sz="4000" dirty="0">
                <a:solidFill>
                  <a:srgbClr val="FFFFFF"/>
                </a:solidFill>
              </a:rPr>
            </a:br>
            <a:br>
              <a:rPr lang="en-GB" sz="4000" dirty="0">
                <a:solidFill>
                  <a:srgbClr val="FFFFFF"/>
                </a:solidFill>
              </a:rPr>
            </a:br>
            <a:endParaRPr sz="4000"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fr-CH" sz="3600" b="1" dirty="0">
                <a:solidFill>
                  <a:srgbClr val="FFFFFF"/>
                </a:solidFill>
              </a:rPr>
              <a:t>Plans for 2024 and </a:t>
            </a:r>
            <a:r>
              <a:rPr lang="fr-CH" sz="3600" b="1" dirty="0" err="1">
                <a:solidFill>
                  <a:srgbClr val="FFFFFF"/>
                </a:solidFill>
              </a:rPr>
              <a:t>beyond</a:t>
            </a:r>
            <a:endParaRPr sz="3600" b="1" dirty="0">
              <a:solidFill>
                <a:srgbClr val="FFFFFF"/>
              </a:solidFill>
            </a:endParaRPr>
          </a:p>
        </p:txBody>
      </p:sp>
      <p:sp>
        <p:nvSpPr>
          <p:cNvPr id="147" name="Google Shape;147;g1a7c5dca9f3_0_22"/>
          <p:cNvSpPr txBox="1">
            <a:spLocks noGrp="1"/>
          </p:cNvSpPr>
          <p:nvPr>
            <p:ph type="ftr" idx="11"/>
          </p:nvPr>
        </p:nvSpPr>
        <p:spPr>
          <a:xfrm>
            <a:off x="4380854" y="6356350"/>
            <a:ext cx="405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Advancing social justice, promoting decent work</a:t>
            </a:r>
            <a:endParaRPr/>
          </a:p>
        </p:txBody>
      </p:sp>
      <p:sp>
        <p:nvSpPr>
          <p:cNvPr id="148" name="Google Shape;148;g1a7c5dca9f3_0_22"/>
          <p:cNvSpPr txBox="1">
            <a:spLocks noGrp="1"/>
          </p:cNvSpPr>
          <p:nvPr>
            <p:ph type="sldNum" idx="12"/>
          </p:nvPr>
        </p:nvSpPr>
        <p:spPr>
          <a:xfrm>
            <a:off x="9202366" y="6356350"/>
            <a:ext cx="2151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149" name="Google Shape;149;g1a7c5dca9f3_0_22"/>
          <p:cNvSpPr/>
          <p:nvPr/>
        </p:nvSpPr>
        <p:spPr>
          <a:xfrm>
            <a:off x="4420700" y="6256075"/>
            <a:ext cx="7460100" cy="414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g1a7c5dca9f3_0_22" descr="Graphical user interface, text, application&#10;&#10;Description automatically generated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4059000" cy="14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84;g22cc1d24244_1_0">
            <a:extLst>
              <a:ext uri="{FF2B5EF4-FFF2-40B4-BE49-F238E27FC236}">
                <a16:creationId xmlns:a16="http://schemas.microsoft.com/office/drawing/2014/main" id="{564036F8-17D6-1889-A9C7-2478DFDB5D6A}"/>
              </a:ext>
            </a:extLst>
          </p:cNvPr>
          <p:cNvSpPr txBox="1">
            <a:spLocks/>
          </p:cNvSpPr>
          <p:nvPr/>
        </p:nvSpPr>
        <p:spPr>
          <a:xfrm>
            <a:off x="4313738" y="915872"/>
            <a:ext cx="7811100" cy="521498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93700">
              <a:lnSpc>
                <a:spcPct val="115000"/>
              </a:lnSpc>
              <a:spcBef>
                <a:spcPts val="1200"/>
              </a:spcBef>
              <a:spcAft>
                <a:spcPts val="500"/>
              </a:spcAft>
              <a:buSzPts val="2600"/>
            </a:pPr>
            <a:r>
              <a:rPr lang="en-GB" sz="2200" dirty="0"/>
              <a:t>Continue focus on exchange and sharing information, research/ongoing work and experience</a:t>
            </a:r>
          </a:p>
          <a:p>
            <a:pPr marL="457200" indent="-393700">
              <a:lnSpc>
                <a:spcPct val="115000"/>
              </a:lnSpc>
              <a:spcBef>
                <a:spcPts val="1200"/>
              </a:spcBef>
              <a:spcAft>
                <a:spcPts val="500"/>
              </a:spcAft>
              <a:buSzPts val="2600"/>
            </a:pPr>
            <a:r>
              <a:rPr lang="en-GB" sz="2200" dirty="0"/>
              <a:t>Ad-hoc technical meetings on demand</a:t>
            </a:r>
          </a:p>
          <a:p>
            <a:pPr marL="520700" lvl="1" indent="0">
              <a:lnSpc>
                <a:spcPct val="115000"/>
              </a:lnSpc>
              <a:spcBef>
                <a:spcPts val="1200"/>
              </a:spcBef>
              <a:spcAft>
                <a:spcPts val="500"/>
              </a:spcAft>
              <a:buSzPts val="2600"/>
              <a:buNone/>
            </a:pPr>
            <a:r>
              <a:rPr lang="en-GB" sz="2200" dirty="0"/>
              <a:t>1. Meeting of 2024: social protection and climate finance (April 2024)</a:t>
            </a:r>
          </a:p>
          <a:p>
            <a:pPr marL="457200" indent="-393700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SzPts val="2600"/>
            </a:pPr>
            <a:r>
              <a:rPr lang="en-GB" sz="2200" dirty="0"/>
              <a:t>Re-</a:t>
            </a:r>
            <a:r>
              <a:rPr lang="en-GB" sz="2200" dirty="0" err="1"/>
              <a:t>newed</a:t>
            </a:r>
            <a:r>
              <a:rPr lang="en-GB" sz="2200" dirty="0"/>
              <a:t> focus on linkages to UNFCCC processes, including on Just Transition, Adaptation and Loss and Damage </a:t>
            </a:r>
          </a:p>
          <a:p>
            <a:pPr marL="457200" indent="-393700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SzPts val="2600"/>
            </a:pPr>
            <a:r>
              <a:rPr lang="en-GB" sz="2200" dirty="0"/>
              <a:t>Collaboration on COP29</a:t>
            </a:r>
          </a:p>
          <a:p>
            <a:pPr marL="457200" indent="-393700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SzPts val="2600"/>
            </a:pPr>
            <a:r>
              <a:rPr lang="en-GB" sz="2200" dirty="0"/>
              <a:t>Strategy to extend collaboration of WG with national governments </a:t>
            </a:r>
          </a:p>
          <a:p>
            <a:pPr marL="63500" indent="0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SzPts val="2600"/>
              <a:buNone/>
            </a:pPr>
            <a:endParaRPr lang="en-GB" sz="2600" dirty="0"/>
          </a:p>
        </p:txBody>
      </p:sp>
      <p:pic>
        <p:nvPicPr>
          <p:cNvPr id="8" name="Graphic 7" descr="Aspiration with solid fill">
            <a:extLst>
              <a:ext uri="{FF2B5EF4-FFF2-40B4-BE49-F238E27FC236}">
                <a16:creationId xmlns:a16="http://schemas.microsoft.com/office/drawing/2014/main" id="{CF26E003-8EC2-D81C-1CE0-FCD3B6CAF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9326" y="4756106"/>
            <a:ext cx="1172798" cy="117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46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2BD6BA-C22E-8B70-0619-E4B0E64F7886}"/>
              </a:ext>
            </a:extLst>
          </p:cNvPr>
          <p:cNvSpPr txBox="1">
            <a:spLocks/>
          </p:cNvSpPr>
          <p:nvPr/>
        </p:nvSpPr>
        <p:spPr>
          <a:xfrm>
            <a:off x="838200" y="981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6EA1D7"/>
                </a:solidFill>
              </a:rPr>
              <a:t>Disability working group</a:t>
            </a:r>
            <a:endParaRPr lang="en-GB" dirty="0">
              <a:solidFill>
                <a:srgbClr val="6EA1D7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BEACD7-63D8-1AB5-320F-8093FFE24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57" y="1423754"/>
            <a:ext cx="6308883" cy="531907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DA9E06-315E-12E5-9D12-67DE77A8F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8640" y="1436131"/>
            <a:ext cx="5069302" cy="4241621"/>
          </a:xfrm>
        </p:spPr>
        <p:txBody>
          <a:bodyPr/>
          <a:lstStyle/>
          <a:p>
            <a:pPr marL="685800" lvl="1" indent="-228600" defTabSz="914400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fr-CH" sz="2200" dirty="0">
              <a:solidFill>
                <a:srgbClr val="051C71"/>
              </a:solidFill>
            </a:endParaRPr>
          </a:p>
          <a:p>
            <a:pPr marL="685800" lvl="1" indent="-228600" defTabSz="914400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400" dirty="0">
                <a:solidFill>
                  <a:srgbClr val="051C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Finalisation of the guidance note</a:t>
            </a:r>
          </a:p>
          <a:p>
            <a:pPr marL="685800" lvl="1" indent="-228600" defTabSz="914400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400" dirty="0">
                <a:solidFill>
                  <a:srgbClr val="051C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consultation</a:t>
            </a:r>
          </a:p>
          <a:p>
            <a:pPr marL="685800" lvl="1" indent="-228600" defTabSz="914400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400" dirty="0" err="1">
                <a:solidFill>
                  <a:srgbClr val="051C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Revision</a:t>
            </a:r>
            <a:r>
              <a:rPr lang="fr-CH" sz="2400" dirty="0">
                <a:solidFill>
                  <a:srgbClr val="051C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line </a:t>
            </a:r>
            <a:r>
              <a:rPr lang="fr-CH" sz="2400" dirty="0" err="1">
                <a:solidFill>
                  <a:srgbClr val="051C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CH" sz="2400" dirty="0">
                <a:solidFill>
                  <a:srgbClr val="051C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feedback </a:t>
            </a:r>
            <a:r>
              <a:rPr lang="fr-CH" sz="2400" dirty="0" err="1">
                <a:solidFill>
                  <a:srgbClr val="051C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received</a:t>
            </a:r>
            <a:endParaRPr lang="fr-CH" sz="2400" dirty="0">
              <a:solidFill>
                <a:srgbClr val="051C7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228600" defTabSz="914400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400" dirty="0" err="1">
                <a:solidFill>
                  <a:srgbClr val="051C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Formatting</a:t>
            </a:r>
            <a:r>
              <a:rPr lang="fr-CH" sz="2400" dirty="0">
                <a:solidFill>
                  <a:srgbClr val="051C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CH" sz="2400" dirty="0" err="1">
                <a:solidFill>
                  <a:srgbClr val="051C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publishing</a:t>
            </a:r>
            <a:endParaRPr lang="fr-CH" sz="2400" dirty="0">
              <a:solidFill>
                <a:srgbClr val="051C7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228600" defTabSz="914400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400" dirty="0" err="1">
                <a:solidFill>
                  <a:srgbClr val="051C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Dissemination</a:t>
            </a:r>
            <a:r>
              <a:rPr lang="fr-CH" sz="2400" dirty="0">
                <a:solidFill>
                  <a:srgbClr val="051C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webinar </a:t>
            </a:r>
            <a:r>
              <a:rPr lang="fr-CH" sz="2400" dirty="0" err="1">
                <a:solidFill>
                  <a:srgbClr val="051C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series</a:t>
            </a:r>
            <a:r>
              <a:rPr lang="fr-CH" sz="2400" dirty="0">
                <a:solidFill>
                  <a:srgbClr val="051C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400" dirty="0" err="1">
                <a:solidFill>
                  <a:srgbClr val="051C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CH" sz="2400" dirty="0">
                <a:solidFill>
                  <a:srgbClr val="051C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SP.org</a:t>
            </a:r>
          </a:p>
          <a:p>
            <a:pPr marL="685800" lvl="1" indent="-228600" defTabSz="914400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400" dirty="0">
                <a:solidFill>
                  <a:srgbClr val="051C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Launch: COSP in June 2024</a:t>
            </a:r>
          </a:p>
          <a:p>
            <a:pPr marL="685800" lvl="1" indent="-228600" defTabSz="914400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400" dirty="0">
                <a:solidFill>
                  <a:srgbClr val="051C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ISPA </a:t>
            </a:r>
            <a:r>
              <a:rPr lang="fr-CH" sz="2400" dirty="0" err="1">
                <a:solidFill>
                  <a:srgbClr val="051C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</a:t>
            </a:r>
            <a:r>
              <a:rPr lang="fr-CH" sz="2400" dirty="0">
                <a:solidFill>
                  <a:srgbClr val="051C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2025</a:t>
            </a:r>
            <a:endParaRPr lang="en-GB" sz="2200" dirty="0">
              <a:solidFill>
                <a:srgbClr val="051C7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1805E8-0755-F792-8288-C527DB98B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115" y="4954001"/>
            <a:ext cx="4881668" cy="182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24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E8844CF-EE31-4AFB-91E4-4B2E90E5DB9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933131" y="2837664"/>
            <a:ext cx="10628948" cy="664797"/>
          </a:xfrm>
        </p:spPr>
        <p:txBody>
          <a:bodyPr/>
          <a:lstStyle/>
          <a:p>
            <a:r>
              <a:rPr lang="en-GB" sz="4800"/>
              <a:t>Digital Social Protection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FE7759-2D9C-4F55-90D1-353B2E6885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933131" y="3679947"/>
            <a:ext cx="7325531" cy="877163"/>
          </a:xfrm>
        </p:spPr>
        <p:txBody>
          <a:bodyPr/>
          <a:lstStyle/>
          <a:p>
            <a:r>
              <a:rPr lang="en-US" b="1"/>
              <a:t>Update of the </a:t>
            </a:r>
            <a:br>
              <a:rPr lang="en-US" b="1"/>
            </a:br>
            <a:r>
              <a:rPr lang="en-US" b="1"/>
              <a:t>SPIAC-B Working Group on Digital Social Protection</a:t>
            </a:r>
            <a:br>
              <a:rPr lang="en-US" b="1"/>
            </a:br>
            <a:r>
              <a:rPr lang="en-US" b="1"/>
              <a:t>March 2024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03556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F8403E8E-92E2-48FB-BBF4-71EB9E019BA6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err="1"/>
              <a:t>Objectives</a:t>
            </a:r>
            <a:r>
              <a:rPr lang="de-DE"/>
              <a:t> </a:t>
            </a:r>
            <a:endParaRPr lang="en-GB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86AEC45-FC35-4110-BAD8-A3FEDCA40B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412555" y="1361292"/>
            <a:ext cx="10686456" cy="4962016"/>
          </a:xfrm>
        </p:spPr>
        <p:txBody>
          <a:bodyPr/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2133"/>
              <a:t>Encourage</a:t>
            </a:r>
            <a:r>
              <a:rPr lang="en-GB" sz="2133" b="1"/>
              <a:t> cooperation </a:t>
            </a:r>
            <a:r>
              <a:rPr lang="en-GB" sz="2133"/>
              <a:t>on</a:t>
            </a:r>
          </a:p>
          <a:p>
            <a:pPr marL="469888" lvl="1" indent="-228594">
              <a:buFont typeface="Arial" panose="020B0604020202020204" pitchFamily="34" charset="0"/>
              <a:buChar char="•"/>
            </a:pPr>
            <a:r>
              <a:rPr lang="en-GB" sz="2133"/>
              <a:t>explorative studies, concepts, disruptive technologies, </a:t>
            </a:r>
          </a:p>
          <a:p>
            <a:pPr marL="469888" lvl="1" indent="-228594">
              <a:buFont typeface="Arial" panose="020B0604020202020204" pitchFamily="34" charset="0"/>
              <a:buChar char="•"/>
            </a:pPr>
            <a:r>
              <a:rPr lang="en-GB" sz="2133"/>
              <a:t>capacity building, </a:t>
            </a:r>
          </a:p>
          <a:p>
            <a:pPr marL="469888" lvl="1" indent="-228594">
              <a:buFont typeface="Arial" panose="020B0604020202020204" pitchFamily="34" charset="0"/>
              <a:buChar char="•"/>
            </a:pPr>
            <a:r>
              <a:rPr lang="en-GB" sz="2133"/>
              <a:t>digital public goods and </a:t>
            </a:r>
          </a:p>
          <a:p>
            <a:pPr marL="469888" lvl="1" indent="-228594">
              <a:buFont typeface="Arial" panose="020B0604020202020204" pitchFamily="34" charset="0"/>
              <a:buChar char="•"/>
            </a:pPr>
            <a:r>
              <a:rPr lang="en-GB" sz="2133"/>
              <a:t>events to enhance dialog and convergence in digital social protection across organizations and agencies.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2133" b="1"/>
              <a:t>Various workstreams </a:t>
            </a:r>
            <a:r>
              <a:rPr lang="en-GB" sz="2133"/>
              <a:t>according to the objectives</a:t>
            </a:r>
          </a:p>
          <a:p>
            <a:pPr marL="469888" lvl="1" indent="-228594">
              <a:buFont typeface="Arial" panose="020B0604020202020204" pitchFamily="34" charset="0"/>
              <a:buChar char="•"/>
            </a:pPr>
            <a:r>
              <a:rPr lang="en-GB" sz="2133"/>
              <a:t>Various leads from among the members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06F6E8C-6FEE-4252-BAED-3A1845BDE93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13181" y="6568511"/>
            <a:ext cx="810895" cy="123111"/>
          </a:xfrm>
        </p:spPr>
        <p:txBody>
          <a:bodyPr/>
          <a:lstStyle/>
          <a:p>
            <a:r>
              <a:rPr lang="en-GB"/>
              <a:t>19 March 2024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3E88F1E-82BF-4E78-AE0E-7D3786ADF5F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SPIAC-B working group Digital Social Protection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4B340E8-ED31-4CD5-9387-9EB274262B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34853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B5BD457-A2D8-49E0-8B7A-D0169938E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Concepts, guidelines, studies, DPGs and events</a:t>
            </a:r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E04B520-1EBB-42C0-9EE8-1565DD1A9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31" y="4236412"/>
            <a:ext cx="10628948" cy="517001"/>
          </a:xfrm>
        </p:spPr>
        <p:txBody>
          <a:bodyPr/>
          <a:lstStyle/>
          <a:p>
            <a:pPr lvl="0"/>
            <a:r>
              <a:rPr lang="en-US" sz="3733"/>
              <a:t>Current Discussion and Main Topics</a:t>
            </a:r>
            <a:endParaRPr lang="en-GB" sz="3733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6D390B-049D-4B9D-8CBB-5CBC6CE2865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SPIAC-B working group Digital Social Protection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B55EE21-2B97-4202-A923-D93897C8E87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7" name="Datumsplatzhalter 1">
            <a:extLst>
              <a:ext uri="{FF2B5EF4-FFF2-40B4-BE49-F238E27FC236}">
                <a16:creationId xmlns:a16="http://schemas.microsoft.com/office/drawing/2014/main" id="{410B1F4E-54A9-604E-8943-4951A95E5FC3}"/>
              </a:ext>
            </a:extLst>
          </p:cNvPr>
          <p:cNvSpPr txBox="1">
            <a:spLocks/>
          </p:cNvSpPr>
          <p:nvPr/>
        </p:nvSpPr>
        <p:spPr bwMode="gray">
          <a:xfrm>
            <a:off x="1287781" y="6568511"/>
            <a:ext cx="821463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lang="de-DE" sz="600" kern="1200" spc="38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/>
              <a:t>19 March 2024</a:t>
            </a:r>
          </a:p>
        </p:txBody>
      </p:sp>
    </p:spTree>
    <p:extLst>
      <p:ext uri="{BB962C8B-B14F-4D97-AF65-F5344CB8AC3E}">
        <p14:creationId xmlns:p14="http://schemas.microsoft.com/office/powerpoint/2010/main" val="176559092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F8403E8E-92E2-48FB-BBF4-71EB9E019BA6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Key </a:t>
            </a:r>
            <a:r>
              <a:rPr lang="de-DE" err="1"/>
              <a:t>Workstreams</a:t>
            </a:r>
            <a:r>
              <a:rPr lang="de-DE"/>
              <a:t> – </a:t>
            </a:r>
            <a:r>
              <a:rPr lang="de-DE" err="1"/>
              <a:t>work</a:t>
            </a:r>
            <a:r>
              <a:rPr lang="de-DE"/>
              <a:t> in </a:t>
            </a:r>
            <a:r>
              <a:rPr lang="de-DE" err="1"/>
              <a:t>progress</a:t>
            </a:r>
            <a:endParaRPr lang="en-GB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86AEC45-FC35-4110-BAD8-A3FEDCA40B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412555" y="1361293"/>
            <a:ext cx="10227597" cy="4564820"/>
          </a:xfrm>
        </p:spPr>
        <p:txBody>
          <a:bodyPr/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2133" b="1"/>
              <a:t>AI for Social Protection:</a:t>
            </a:r>
          </a:p>
          <a:p>
            <a:pPr marL="469888" lvl="1" indent="-228594">
              <a:buFont typeface="Arial" panose="020B0604020202020204" pitchFamily="34" charset="0"/>
              <a:buChar char="•"/>
            </a:pPr>
            <a:r>
              <a:rPr lang="en-GB" sz="2133"/>
              <a:t>3-day workshop in November with various country cases and thematic inputs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2133" b="1"/>
              <a:t>Data workstreams:</a:t>
            </a:r>
          </a:p>
          <a:p>
            <a:pPr marL="469888" lvl="1" indent="-228594">
              <a:buFont typeface="Arial" panose="020B0604020202020204" pitchFamily="34" charset="0"/>
              <a:buChar char="•"/>
            </a:pPr>
            <a:r>
              <a:rPr lang="en-GB" sz="2133"/>
              <a:t>Open data approach</a:t>
            </a:r>
          </a:p>
          <a:p>
            <a:pPr marL="469888" lvl="1" indent="-228594">
              <a:buFont typeface="Arial" panose="020B0604020202020204" pitchFamily="34" charset="0"/>
              <a:buChar char="•"/>
            </a:pPr>
            <a:r>
              <a:rPr lang="en-GB" sz="2133"/>
              <a:t>Data analysis and dashboard for SP</a:t>
            </a:r>
          </a:p>
          <a:p>
            <a:pPr marL="469888" lvl="1" indent="-228594">
              <a:buFont typeface="Arial" panose="020B0604020202020204" pitchFamily="34" charset="0"/>
              <a:buChar char="•"/>
            </a:pPr>
            <a:r>
              <a:rPr lang="en-GB" sz="2133"/>
              <a:t>Exchange of data/ data sharing with link to interoperability and portability of benefits</a:t>
            </a:r>
          </a:p>
          <a:p>
            <a:pPr marL="469888" lvl="1" indent="-228594">
              <a:buFont typeface="Arial" panose="020B0604020202020204" pitchFamily="34" charset="0"/>
              <a:buChar char="•"/>
            </a:pPr>
            <a:r>
              <a:rPr lang="en-GB" sz="2133"/>
              <a:t>Data governance framework</a:t>
            </a:r>
          </a:p>
          <a:p>
            <a:pPr marL="469888" lvl="1" indent="-228594">
              <a:buFont typeface="Arial" panose="020B0604020202020204" pitchFamily="34" charset="0"/>
              <a:buChar char="•"/>
            </a:pPr>
            <a:r>
              <a:rPr lang="en-GB" sz="2133"/>
              <a:t>Data protection guideline “</a:t>
            </a:r>
            <a:r>
              <a:rPr lang="en-US" sz="2133"/>
              <a:t>Good Practices for Ensuring Data Protection and Privacy in Social Protection Systems”</a:t>
            </a:r>
            <a:endParaRPr lang="en-GB" sz="2133"/>
          </a:p>
          <a:p>
            <a:pPr marL="704833" lvl="2" indent="-228594">
              <a:buFont typeface="Arial" panose="020B0604020202020204" pitchFamily="34" charset="0"/>
              <a:buChar char="•"/>
            </a:pPr>
            <a:r>
              <a:rPr lang="en-GB" sz="2000"/>
              <a:t>Updated version 1.1 with focus on AI, big data, cloud technology and technology providers (End March 2024)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06F6E8C-6FEE-4252-BAED-3A1845BDE93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00481" y="6568511"/>
            <a:ext cx="855980" cy="123111"/>
          </a:xfrm>
        </p:spPr>
        <p:txBody>
          <a:bodyPr/>
          <a:lstStyle/>
          <a:p>
            <a:r>
              <a:rPr lang="en-GB"/>
              <a:t>19 March 2024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3E88F1E-82BF-4E78-AE0E-7D3786ADF5F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SPIAC-B working group Digital Social Protection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4B340E8-ED31-4CD5-9387-9EB274262B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74850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F8403E8E-92E2-48FB-BBF4-71EB9E019BA6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Key </a:t>
            </a:r>
            <a:r>
              <a:rPr lang="de-DE" err="1"/>
              <a:t>Workstreams</a:t>
            </a:r>
            <a:r>
              <a:rPr lang="de-DE"/>
              <a:t> – </a:t>
            </a:r>
            <a:r>
              <a:rPr lang="de-DE" err="1"/>
              <a:t>work</a:t>
            </a:r>
            <a:r>
              <a:rPr lang="de-DE"/>
              <a:t> in </a:t>
            </a:r>
            <a:r>
              <a:rPr lang="de-DE" err="1"/>
              <a:t>progress</a:t>
            </a:r>
            <a:endParaRPr lang="en-GB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86AEC45-FC35-4110-BAD8-A3FEDCA40B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412555" y="1361293"/>
            <a:ext cx="10227597" cy="4080191"/>
          </a:xfrm>
        </p:spPr>
        <p:txBody>
          <a:bodyPr/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2133" b="1"/>
              <a:t>ISPA tool:</a:t>
            </a:r>
          </a:p>
          <a:p>
            <a:pPr marL="469888" lvl="1" indent="-228594">
              <a:buFont typeface="Arial" panose="020B0604020202020204" pitchFamily="34" charset="0"/>
              <a:buChar char="•"/>
            </a:pPr>
            <a:r>
              <a:rPr lang="en-GB" sz="2133"/>
              <a:t>Looking currently for pilot countries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2133" b="1"/>
              <a:t>Opportunities and Risks on interoperability/digital tools for SP</a:t>
            </a:r>
            <a:endParaRPr lang="en-GB" sz="2133" b="1"/>
          </a:p>
          <a:p>
            <a:pPr marL="469888" lvl="1" indent="-228594">
              <a:buFont typeface="Arial" panose="020B0604020202020204" pitchFamily="34" charset="0"/>
              <a:buChar char="•"/>
            </a:pPr>
            <a:r>
              <a:rPr lang="en-GB" sz="2133"/>
              <a:t>discussion paper developed</a:t>
            </a:r>
          </a:p>
          <a:p>
            <a:pPr marL="469888" lvl="1" indent="-228594">
              <a:buFont typeface="Arial" panose="020B0604020202020204" pitchFamily="34" charset="0"/>
              <a:buChar char="•"/>
            </a:pPr>
            <a:r>
              <a:rPr lang="en-GB" sz="2133"/>
              <a:t>Workshop in April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2133" b="1"/>
              <a:t>Interoperability / DCI (www.spdci.org)</a:t>
            </a:r>
          </a:p>
          <a:p>
            <a:pPr marL="469888" lvl="1" indent="-228594">
              <a:buFont typeface="Arial" panose="020B0604020202020204" pitchFamily="34" charset="0"/>
              <a:buChar char="•"/>
            </a:pPr>
            <a:r>
              <a:rPr lang="en-GB" sz="2133"/>
              <a:t>First standard published (CRVS &amp; SP MIS)</a:t>
            </a:r>
          </a:p>
          <a:p>
            <a:pPr marL="469888" lvl="1" indent="-228594">
              <a:buFont typeface="Arial" panose="020B0604020202020204" pitchFamily="34" charset="0"/>
              <a:buChar char="•"/>
            </a:pPr>
            <a:r>
              <a:rPr lang="en-GB" sz="2133"/>
              <a:t>SR and IBR with SP MIS – Review phase ongoing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06F6E8C-6FEE-4252-BAED-3A1845BDE93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05561" y="6568511"/>
            <a:ext cx="818515" cy="123111"/>
          </a:xfrm>
        </p:spPr>
        <p:txBody>
          <a:bodyPr/>
          <a:lstStyle/>
          <a:p>
            <a:r>
              <a:rPr lang="en-GB"/>
              <a:t>19 March 2024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3E88F1E-82BF-4E78-AE0E-7D3786ADF5F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SPIAC-B working group Digital Social Protection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4B340E8-ED31-4CD5-9387-9EB274262B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17746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B5BD457-A2D8-49E0-8B7A-D0169938E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A few examples of published concepts, guidelines &amp; studies</a:t>
            </a:r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E04B520-1EBB-42C0-9EE8-1565DD1A9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31" y="4236412"/>
            <a:ext cx="10628948" cy="517001"/>
          </a:xfrm>
        </p:spPr>
        <p:txBody>
          <a:bodyPr/>
          <a:lstStyle/>
          <a:p>
            <a:pPr lvl="0"/>
            <a:r>
              <a:rPr lang="en-GB" sz="3733"/>
              <a:t>What have we achieved?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6D390B-049D-4B9D-8CBB-5CBC6CE2865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SPIAC-B working group Digital Social Protection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B55EE21-2B97-4202-A923-D93897C8E87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7" name="Datumsplatzhalter 1">
            <a:extLst>
              <a:ext uri="{FF2B5EF4-FFF2-40B4-BE49-F238E27FC236}">
                <a16:creationId xmlns:a16="http://schemas.microsoft.com/office/drawing/2014/main" id="{410B1F4E-54A9-604E-8943-4951A95E5FC3}"/>
              </a:ext>
            </a:extLst>
          </p:cNvPr>
          <p:cNvSpPr txBox="1">
            <a:spLocks/>
          </p:cNvSpPr>
          <p:nvPr/>
        </p:nvSpPr>
        <p:spPr bwMode="gray">
          <a:xfrm>
            <a:off x="1280161" y="6568511"/>
            <a:ext cx="829083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lang="de-DE" sz="600" kern="1200" spc="38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/>
              <a:t>19 March 2024</a:t>
            </a:r>
          </a:p>
        </p:txBody>
      </p:sp>
    </p:spTree>
    <p:extLst>
      <p:ext uri="{BB962C8B-B14F-4D97-AF65-F5344CB8AC3E}">
        <p14:creationId xmlns:p14="http://schemas.microsoft.com/office/powerpoint/2010/main" val="73474361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D128B4-D3C9-E821-BB68-F496862EA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SPIAC-B Working Group on Linking Humanitarian Assistance and Social Protection</a:t>
            </a:r>
            <a:endParaRPr lang="hr-HR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7196B0-4BC2-3375-0771-492B8ADCD9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Updates – 19 </a:t>
            </a:r>
            <a:r>
              <a:rPr lang="pt-BR" dirty="0" err="1"/>
              <a:t>March</a:t>
            </a:r>
            <a:r>
              <a:rPr lang="pt-BR" dirty="0"/>
              <a:t> 2024</a:t>
            </a:r>
          </a:p>
          <a:p>
            <a:r>
              <a:rPr lang="pt-BR" dirty="0"/>
              <a:t>Charlotte Bilo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18423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Text, Screenshot, Webseite, Software enthält.&#10;&#10;Automatisch generierte Beschreibung">
            <a:extLst>
              <a:ext uri="{FF2B5EF4-FFF2-40B4-BE49-F238E27FC236}">
                <a16:creationId xmlns:a16="http://schemas.microsoft.com/office/drawing/2014/main" id="{2C5FA964-E010-4E65-3E73-9C3F7853B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9001" y="370680"/>
            <a:ext cx="2319075" cy="1327675"/>
          </a:xfrm>
          <a:prstGeom prst="rect">
            <a:avLst/>
          </a:prstGeo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F8403E8E-92E2-48FB-BBF4-71EB9E019BA6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pPr lvl="0"/>
            <a:r>
              <a:rPr lang="en-GB"/>
              <a:t>What have we achieved?</a:t>
            </a:r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5ED371-6F16-41AD-85CD-D5AEB797F3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A few examples of published concepts, guidelines; studies &amp; e-learning courses</a:t>
            </a:r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86AEC45-FC35-4110-BAD8-A3FEDCA40B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149247"/>
            <a:ext cx="8037553" cy="5145968"/>
          </a:xfrm>
        </p:spPr>
        <p:txBody>
          <a:bodyPr/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/>
              <a:t>Data protection e-learning course available on socialprotection.org: “Good Practices for Ensuring Data Protection and Privacy in Social Protection Systems” </a:t>
            </a:r>
          </a:p>
          <a:p>
            <a:pPr marL="469888" lvl="1" indent="-228594">
              <a:buFont typeface="Arial" panose="020B0604020202020204" pitchFamily="34" charset="0"/>
              <a:buChar char="•"/>
            </a:pPr>
            <a:r>
              <a:rPr lang="en-US" sz="1333"/>
              <a:t>Online since February 2024 </a:t>
            </a:r>
            <a:r>
              <a:rPr lang="en-US" sz="1333">
                <a:hlinkClick r:id="rId4"/>
              </a:rPr>
              <a:t>Access here</a:t>
            </a:r>
            <a:endParaRPr lang="en-US" sz="533"/>
          </a:p>
          <a:p>
            <a:pPr marL="469888" lvl="1" indent="-228594">
              <a:buFont typeface="Arial" panose="020B0604020202020204" pitchFamily="34" charset="0"/>
              <a:buChar char="•"/>
            </a:pPr>
            <a:endParaRPr lang="en-US" sz="533"/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/>
              <a:t>E-Learning on Digital Transformation in Social Protection | ITCILO</a:t>
            </a:r>
          </a:p>
          <a:p>
            <a:pPr marL="469888" lvl="1" indent="-228594">
              <a:buFont typeface="Arial" panose="020B0604020202020204" pitchFamily="34" charset="0"/>
              <a:buChar char="•"/>
            </a:pPr>
            <a:r>
              <a:rPr lang="en-US" sz="1333"/>
              <a:t>The next edition will take place: 29 April – 14 June 2024 </a:t>
            </a:r>
            <a:r>
              <a:rPr lang="en-US" sz="1333">
                <a:hlinkClick r:id="rId5"/>
              </a:rPr>
              <a:t>Register here</a:t>
            </a:r>
            <a:endParaRPr lang="en-US" sz="1333"/>
          </a:p>
          <a:p>
            <a:pPr marL="469888" lvl="1" indent="-228594">
              <a:buFont typeface="Arial" panose="020B0604020202020204" pitchFamily="34" charset="0"/>
              <a:buChar char="•"/>
            </a:pPr>
            <a:endParaRPr lang="en-US" sz="533"/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/>
              <a:t>Novel digital data sources for social protection: opportunities and challenges</a:t>
            </a:r>
          </a:p>
          <a:p>
            <a:pPr marL="469888" lvl="1" indent="-228594">
              <a:buFont typeface="Arial" panose="020B0604020202020204" pitchFamily="34" charset="0"/>
              <a:buChar char="•"/>
            </a:pPr>
            <a:r>
              <a:rPr lang="en-GB" sz="1333"/>
              <a:t>Published August 2023 </a:t>
            </a:r>
            <a:r>
              <a:rPr lang="en-GB" sz="1333">
                <a:hlinkClick r:id="rId6"/>
              </a:rPr>
              <a:t>Download here</a:t>
            </a:r>
            <a:endParaRPr lang="en-GB" sz="1333"/>
          </a:p>
          <a:p>
            <a:pPr marL="469888" lvl="1" indent="-228594">
              <a:buFont typeface="Arial" panose="020B0604020202020204" pitchFamily="34" charset="0"/>
              <a:buChar char="•"/>
            </a:pPr>
            <a:endParaRPr lang="en-GB" sz="533"/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/>
              <a:t>Farmer Registries and Social Protection Information Systems: Harnessing Interoperability to Improve Outcomes for Rural Populations</a:t>
            </a:r>
          </a:p>
          <a:p>
            <a:pPr marL="469888" lvl="1" indent="-228594">
              <a:buFont typeface="Arial" panose="020B0604020202020204" pitchFamily="34" charset="0"/>
              <a:buChar char="•"/>
            </a:pPr>
            <a:r>
              <a:rPr lang="en-GB" sz="1333"/>
              <a:t>Published February 2023 </a:t>
            </a:r>
            <a:r>
              <a:rPr lang="en-GB" sz="1333">
                <a:hlinkClick r:id="rId7"/>
              </a:rPr>
              <a:t>Download here</a:t>
            </a:r>
            <a:endParaRPr lang="en-GB" sz="1333"/>
          </a:p>
          <a:p>
            <a:pPr marL="469888" lvl="1" indent="-228594">
              <a:buFont typeface="Arial" panose="020B0604020202020204" pitchFamily="34" charset="0"/>
              <a:buChar char="•"/>
            </a:pPr>
            <a:endParaRPr lang="en-GB" sz="533"/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/>
              <a:t>Digital innovations in delivering social protection in rural areas: Lessons for public provisioning during the post-pandemic recovery and beyond</a:t>
            </a:r>
            <a:endParaRPr lang="de-DE"/>
          </a:p>
          <a:p>
            <a:pPr marL="469888" lvl="1" indent="-228594">
              <a:buFont typeface="Arial" panose="020B0604020202020204" pitchFamily="34" charset="0"/>
              <a:buChar char="•"/>
            </a:pPr>
            <a:r>
              <a:rPr lang="en-GB" sz="1333"/>
              <a:t>Published January 2023 </a:t>
            </a:r>
            <a:r>
              <a:rPr lang="en-GB" sz="1333">
                <a:hlinkClick r:id="rId8"/>
              </a:rPr>
              <a:t>Download here</a:t>
            </a:r>
            <a:endParaRPr lang="en-GB" sz="1333"/>
          </a:p>
          <a:p>
            <a:pPr marL="469888" lvl="1" indent="-228594">
              <a:buFont typeface="Arial" panose="020B0604020202020204" pitchFamily="34" charset="0"/>
              <a:buChar char="•"/>
            </a:pPr>
            <a:endParaRPr lang="en-GB" sz="533"/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/>
              <a:t>We Have the Data, Let’s Use It Better: Pushing the Boundaries of Social Protection Administrative Data Analysis and Use</a:t>
            </a:r>
          </a:p>
          <a:p>
            <a:pPr marL="469888" lvl="1" indent="-228594">
              <a:buFont typeface="Arial" panose="020B0604020202020204" pitchFamily="34" charset="0"/>
              <a:buChar char="•"/>
            </a:pPr>
            <a:r>
              <a:rPr lang="en-GB" sz="1333"/>
              <a:t>Published October 2023 </a:t>
            </a:r>
            <a:r>
              <a:rPr lang="en-GB" sz="1333">
                <a:hlinkClick r:id="rId9"/>
              </a:rPr>
              <a:t>Download here</a:t>
            </a:r>
            <a:endParaRPr lang="en-GB" sz="1333"/>
          </a:p>
          <a:p>
            <a:pPr marL="469888" lvl="1" indent="-228594">
              <a:buFont typeface="Arial" panose="020B0604020202020204" pitchFamily="34" charset="0"/>
              <a:buChar char="•"/>
            </a:pPr>
            <a:endParaRPr lang="en-GB"/>
          </a:p>
          <a:p>
            <a:pPr marL="469888" lvl="1" indent="-228594">
              <a:buFont typeface="Arial" panose="020B0604020202020204" pitchFamily="34" charset="0"/>
              <a:buChar char="•"/>
            </a:pPr>
            <a:endParaRPr lang="en-GB"/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GB" sz="2133"/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GB" sz="2133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3E88F1E-82BF-4E78-AE0E-7D3786ADF5F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SPIAC-B working group Digital Social Protection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4B340E8-ED31-4CD5-9387-9EB274262B5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7A41BB1-50F1-47EE-81B3-6D329B90EBE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66"/>
          <a:stretch/>
        </p:blipFill>
        <p:spPr>
          <a:xfrm>
            <a:off x="8710506" y="4982026"/>
            <a:ext cx="1304581" cy="1875975"/>
          </a:xfrm>
          <a:prstGeom prst="rect">
            <a:avLst/>
          </a:prstGeom>
        </p:spPr>
      </p:pic>
      <p:sp>
        <p:nvSpPr>
          <p:cNvPr id="15" name="Datumsplatzhalter 1">
            <a:extLst>
              <a:ext uri="{FF2B5EF4-FFF2-40B4-BE49-F238E27FC236}">
                <a16:creationId xmlns:a16="http://schemas.microsoft.com/office/drawing/2014/main" id="{FCC62544-C50B-CA42-8A0C-BD51F087D786}"/>
              </a:ext>
            </a:extLst>
          </p:cNvPr>
          <p:cNvSpPr txBox="1">
            <a:spLocks/>
          </p:cNvSpPr>
          <p:nvPr/>
        </p:nvSpPr>
        <p:spPr bwMode="gray">
          <a:xfrm>
            <a:off x="1277621" y="6568511"/>
            <a:ext cx="831623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de-DE"/>
            </a:defPPr>
            <a:lvl1pPr marL="0" algn="l" defTabSz="685800" rtl="0" eaLnBrk="1" latinLnBrk="0" hangingPunct="1">
              <a:defRPr lang="de-DE" sz="600" kern="1200" spc="38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/>
              <a:t>19 March 2024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D0E1E73-2900-6FBB-07D4-ED4EE6A0345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42" r="2445"/>
          <a:stretch/>
        </p:blipFill>
        <p:spPr>
          <a:xfrm>
            <a:off x="10309727" y="2184456"/>
            <a:ext cx="1712939" cy="125147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20DDF8D-2D2E-ADC1-1A5A-759C133D82B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681" t="-1623" r="681" b="-127"/>
          <a:stretch/>
        </p:blipFill>
        <p:spPr>
          <a:xfrm>
            <a:off x="10754287" y="3980989"/>
            <a:ext cx="1304581" cy="1872529"/>
          </a:xfrm>
          <a:prstGeom prst="rect">
            <a:avLst/>
          </a:prstGeom>
        </p:spPr>
      </p:pic>
      <p:pic>
        <p:nvPicPr>
          <p:cNvPr id="13" name="Grafik 12" descr="Ein Bild, das Text, Screenshot, Multimedia, Software enthält.&#10;&#10;Automatisch generierte Beschreibung">
            <a:extLst>
              <a:ext uri="{FF2B5EF4-FFF2-40B4-BE49-F238E27FC236}">
                <a16:creationId xmlns:a16="http://schemas.microsoft.com/office/drawing/2014/main" id="{92E44746-9706-0F75-5FB8-5E47C67D4F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11329" y="1549648"/>
            <a:ext cx="2352007" cy="132767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9C5B2D0-72B8-B76D-15F0-4D99C9F0573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-638" r="-199"/>
          <a:stretch/>
        </p:blipFill>
        <p:spPr>
          <a:xfrm>
            <a:off x="8785335" y="3258197"/>
            <a:ext cx="1895756" cy="132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3883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 27">
            <a:extLst>
              <a:ext uri="{FF2B5EF4-FFF2-40B4-BE49-F238E27FC236}">
                <a16:creationId xmlns:a16="http://schemas.microsoft.com/office/drawing/2014/main" id="{64A1F0DB-2E3C-4391-AAF1-FDDBD2E0173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14266" y="2717804"/>
            <a:ext cx="9963469" cy="545727"/>
          </a:xfrm>
        </p:spPr>
        <p:txBody>
          <a:bodyPr/>
          <a:lstStyle/>
          <a:p>
            <a:r>
              <a:rPr lang="en-GB" sz="3733"/>
              <a:t>Thank You</a:t>
            </a:r>
            <a:endParaRPr lang="en-GB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5CBEFC3-CC9A-4AC4-89CD-E39AC113D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0321" y="6568511"/>
            <a:ext cx="833755" cy="123111"/>
          </a:xfrm>
        </p:spPr>
        <p:txBody>
          <a:bodyPr/>
          <a:lstStyle/>
          <a:p>
            <a:r>
              <a:rPr lang="en-GB"/>
              <a:t>19 March 2024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39063DC-C615-469A-8837-C0057CEF1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SPIAC-B working group Digital Social Protection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02C03E-402C-4678-AC64-9D7679830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22953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13F50A-E88D-6EE0-2001-005C37ED83D2}"/>
              </a:ext>
            </a:extLst>
          </p:cNvPr>
          <p:cNvSpPr txBox="1"/>
          <p:nvPr/>
        </p:nvSpPr>
        <p:spPr>
          <a:xfrm>
            <a:off x="2533795" y="2247609"/>
            <a:ext cx="733614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rgbClr val="6EA1D7"/>
                </a:solidFill>
                <a:latin typeface="Arial Black" panose="020B0A04020102020204" pitchFamily="34" charset="0"/>
              </a:rPr>
              <a:t>G20 INITIATIVE FOR A GLOBAL ALLIANCE AGAINST HUNGER AND POVERTY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474667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C42CB-BE40-FAD0-84EE-58C81990E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51C71"/>
                </a:solidFill>
              </a:rPr>
              <a:t>Create a Global Alliance to support the national implementation of a trusted set of policies that </a:t>
            </a:r>
          </a:p>
          <a:p>
            <a:pPr lvl="1"/>
            <a:r>
              <a:rPr lang="en-US" dirty="0">
                <a:solidFill>
                  <a:srgbClr val="051C71"/>
                </a:solidFill>
              </a:rPr>
              <a:t>build resilience against climate, public health and economic shocks, </a:t>
            </a:r>
          </a:p>
          <a:p>
            <a:pPr lvl="1"/>
            <a:r>
              <a:rPr lang="en-US" dirty="0">
                <a:solidFill>
                  <a:srgbClr val="051C71"/>
                </a:solidFill>
              </a:rPr>
              <a:t>promote access to adequate and nutritious food for healthy diets, and </a:t>
            </a:r>
          </a:p>
          <a:p>
            <a:pPr lvl="1"/>
            <a:r>
              <a:rPr lang="en-US" dirty="0">
                <a:solidFill>
                  <a:srgbClr val="051C71"/>
                </a:solidFill>
              </a:rPr>
              <a:t>uplift the poor in vulnerable situations, providing sufficient income to allow for human dignity and development, while </a:t>
            </a:r>
          </a:p>
          <a:p>
            <a:pPr lvl="1"/>
            <a:r>
              <a:rPr lang="en-US" dirty="0">
                <a:solidFill>
                  <a:srgbClr val="051C71"/>
                </a:solidFill>
              </a:rPr>
              <a:t>seeking to address inequalities and to promote just transitions</a:t>
            </a:r>
            <a:endParaRPr lang="fr-CH" dirty="0">
              <a:solidFill>
                <a:srgbClr val="051C71"/>
              </a:solidFill>
            </a:endParaRPr>
          </a:p>
          <a:p>
            <a:pPr marL="0" indent="0">
              <a:buNone/>
            </a:pPr>
            <a:r>
              <a:rPr lang="fr-CH" b="1" dirty="0">
                <a:solidFill>
                  <a:srgbClr val="051C71"/>
                </a:solidFill>
              </a:rPr>
              <a:t>Outputs of the TF to </a:t>
            </a:r>
            <a:r>
              <a:rPr lang="fr-CH" b="1" dirty="0" err="1">
                <a:solidFill>
                  <a:srgbClr val="051C71"/>
                </a:solidFill>
              </a:rPr>
              <a:t>prepare</a:t>
            </a:r>
            <a:r>
              <a:rPr lang="fr-CH" b="1" dirty="0">
                <a:solidFill>
                  <a:srgbClr val="051C71"/>
                </a:solidFill>
              </a:rPr>
              <a:t> for the launch of the Global Alliance: </a:t>
            </a:r>
          </a:p>
          <a:p>
            <a:pPr lvl="1"/>
            <a:r>
              <a:rPr lang="fr-CH" dirty="0" err="1">
                <a:solidFill>
                  <a:srgbClr val="051C71"/>
                </a:solidFill>
              </a:rPr>
              <a:t>Declaration</a:t>
            </a:r>
            <a:r>
              <a:rPr lang="fr-CH" dirty="0">
                <a:solidFill>
                  <a:srgbClr val="051C71"/>
                </a:solidFill>
              </a:rPr>
              <a:t> on the </a:t>
            </a:r>
            <a:r>
              <a:rPr lang="fr-CH" dirty="0" err="1">
                <a:solidFill>
                  <a:srgbClr val="051C71"/>
                </a:solidFill>
              </a:rPr>
              <a:t>Fight</a:t>
            </a:r>
            <a:r>
              <a:rPr lang="fr-CH" dirty="0">
                <a:solidFill>
                  <a:srgbClr val="051C71"/>
                </a:solidFill>
              </a:rPr>
              <a:t> Against Hunger and Poverty</a:t>
            </a:r>
          </a:p>
          <a:p>
            <a:pPr lvl="1"/>
            <a:r>
              <a:rPr lang="en-GB" dirty="0">
                <a:solidFill>
                  <a:srgbClr val="051C71"/>
                </a:solidFill>
              </a:rPr>
              <a:t>Define a foundational set of policies and programs to be covered by the Global Alliance </a:t>
            </a:r>
          </a:p>
          <a:p>
            <a:pPr lvl="1"/>
            <a:r>
              <a:rPr lang="en-GB" dirty="0">
                <a:solidFill>
                  <a:srgbClr val="051C71"/>
                </a:solidFill>
              </a:rPr>
              <a:t>Define founding instruments (Governance structure and Terms of Accession)</a:t>
            </a:r>
            <a:endParaRPr lang="fr-CH" dirty="0">
              <a:solidFill>
                <a:srgbClr val="051C71"/>
              </a:solidFill>
            </a:endParaRPr>
          </a:p>
          <a:p>
            <a:pPr lvl="1"/>
            <a:endParaRPr lang="en-GB" dirty="0">
              <a:solidFill>
                <a:srgbClr val="051C7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32BD6BA-C22E-8B70-0619-E4B0E64F7886}"/>
              </a:ext>
            </a:extLst>
          </p:cNvPr>
          <p:cNvSpPr txBox="1">
            <a:spLocks/>
          </p:cNvSpPr>
          <p:nvPr/>
        </p:nvSpPr>
        <p:spPr>
          <a:xfrm>
            <a:off x="838200" y="3109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Objectives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5973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A409206-16AE-251B-8004-3D007D569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1067"/>
            <a:ext cx="10515600" cy="5056876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fr-CH" b="1" dirty="0">
                <a:solidFill>
                  <a:srgbClr val="051C71"/>
                </a:solidFill>
              </a:rPr>
              <a:t>State of </a:t>
            </a:r>
            <a:r>
              <a:rPr lang="fr-CH" b="1" dirty="0" err="1">
                <a:solidFill>
                  <a:srgbClr val="051C71"/>
                </a:solidFill>
              </a:rPr>
              <a:t>hunger</a:t>
            </a:r>
            <a:r>
              <a:rPr lang="fr-CH" b="1" dirty="0">
                <a:solidFill>
                  <a:srgbClr val="051C71"/>
                </a:solidFill>
              </a:rPr>
              <a:t> and </a:t>
            </a:r>
            <a:r>
              <a:rPr lang="fr-CH" b="1" dirty="0" err="1">
                <a:solidFill>
                  <a:srgbClr val="051C71"/>
                </a:solidFill>
              </a:rPr>
              <a:t>poverty</a:t>
            </a:r>
            <a:endParaRPr lang="fr-CH" b="1" dirty="0">
              <a:solidFill>
                <a:srgbClr val="051C71"/>
              </a:solidFill>
            </a:endParaRPr>
          </a:p>
          <a:p>
            <a:pPr lvl="1"/>
            <a:r>
              <a:rPr lang="fr-CH" dirty="0">
                <a:solidFill>
                  <a:srgbClr val="051C71"/>
                </a:solidFill>
              </a:rPr>
              <a:t>Diversity/</a:t>
            </a:r>
            <a:r>
              <a:rPr lang="fr-CH" dirty="0" err="1">
                <a:solidFill>
                  <a:srgbClr val="051C71"/>
                </a:solidFill>
              </a:rPr>
              <a:t>intersectionality</a:t>
            </a:r>
            <a:r>
              <a:rPr lang="fr-CH" dirty="0">
                <a:solidFill>
                  <a:srgbClr val="051C71"/>
                </a:solidFill>
              </a:rPr>
              <a:t> and </a:t>
            </a:r>
            <a:r>
              <a:rPr lang="fr-CH" dirty="0" err="1">
                <a:solidFill>
                  <a:srgbClr val="051C71"/>
                </a:solidFill>
              </a:rPr>
              <a:t>multidimensionality</a:t>
            </a:r>
            <a:r>
              <a:rPr lang="fr-CH" dirty="0">
                <a:solidFill>
                  <a:srgbClr val="051C71"/>
                </a:solidFill>
              </a:rPr>
              <a:t> of </a:t>
            </a:r>
            <a:r>
              <a:rPr lang="fr-CH" dirty="0" err="1">
                <a:solidFill>
                  <a:srgbClr val="051C71"/>
                </a:solidFill>
              </a:rPr>
              <a:t>poverty</a:t>
            </a:r>
            <a:endParaRPr lang="fr-CH" dirty="0">
              <a:solidFill>
                <a:srgbClr val="051C71"/>
              </a:solidFill>
            </a:endParaRPr>
          </a:p>
          <a:p>
            <a:pPr lvl="1"/>
            <a:r>
              <a:rPr lang="fr-CH" dirty="0" err="1">
                <a:solidFill>
                  <a:srgbClr val="051C71"/>
                </a:solidFill>
              </a:rPr>
              <a:t>Conflict</a:t>
            </a:r>
            <a:r>
              <a:rPr lang="fr-CH" dirty="0">
                <a:solidFill>
                  <a:srgbClr val="051C71"/>
                </a:solidFill>
              </a:rPr>
              <a:t> and </a:t>
            </a:r>
            <a:r>
              <a:rPr lang="fr-CH" dirty="0" err="1">
                <a:solidFill>
                  <a:srgbClr val="051C71"/>
                </a:solidFill>
              </a:rPr>
              <a:t>environmental</a:t>
            </a:r>
            <a:r>
              <a:rPr lang="fr-CH" dirty="0">
                <a:solidFill>
                  <a:srgbClr val="051C71"/>
                </a:solidFill>
              </a:rPr>
              <a:t> </a:t>
            </a:r>
            <a:r>
              <a:rPr lang="fr-CH" dirty="0" err="1">
                <a:solidFill>
                  <a:srgbClr val="051C71"/>
                </a:solidFill>
              </a:rPr>
              <a:t>degradation</a:t>
            </a:r>
            <a:r>
              <a:rPr lang="fr-CH" dirty="0">
                <a:solidFill>
                  <a:srgbClr val="051C71"/>
                </a:solidFill>
              </a:rPr>
              <a:t> as key acute drivers but </a:t>
            </a:r>
            <a:r>
              <a:rPr lang="fr-CH" dirty="0" err="1">
                <a:solidFill>
                  <a:srgbClr val="051C71"/>
                </a:solidFill>
              </a:rPr>
              <a:t>also</a:t>
            </a:r>
            <a:r>
              <a:rPr lang="fr-CH" dirty="0">
                <a:solidFill>
                  <a:srgbClr val="051C71"/>
                </a:solidFill>
              </a:rPr>
              <a:t> </a:t>
            </a:r>
            <a:r>
              <a:rPr lang="fr-CH" dirty="0" err="1">
                <a:solidFill>
                  <a:srgbClr val="051C71"/>
                </a:solidFill>
              </a:rPr>
              <a:t>underlying</a:t>
            </a:r>
            <a:r>
              <a:rPr lang="fr-CH" dirty="0">
                <a:solidFill>
                  <a:srgbClr val="051C71"/>
                </a:solidFill>
              </a:rPr>
              <a:t> structural </a:t>
            </a:r>
            <a:r>
              <a:rPr lang="fr-CH" dirty="0" err="1">
                <a:solidFill>
                  <a:srgbClr val="051C71"/>
                </a:solidFill>
              </a:rPr>
              <a:t>factors</a:t>
            </a:r>
            <a:r>
              <a:rPr lang="fr-CH" dirty="0">
                <a:solidFill>
                  <a:srgbClr val="051C71"/>
                </a:solidFill>
              </a:rPr>
              <a:t> </a:t>
            </a:r>
            <a:r>
              <a:rPr lang="fr-CH" dirty="0" err="1">
                <a:solidFill>
                  <a:srgbClr val="051C71"/>
                </a:solidFill>
              </a:rPr>
              <a:t>causing</a:t>
            </a:r>
            <a:r>
              <a:rPr lang="fr-CH" dirty="0">
                <a:solidFill>
                  <a:srgbClr val="051C71"/>
                </a:solidFill>
              </a:rPr>
              <a:t> </a:t>
            </a:r>
            <a:r>
              <a:rPr lang="fr-CH" dirty="0" err="1">
                <a:solidFill>
                  <a:srgbClr val="051C71"/>
                </a:solidFill>
              </a:rPr>
              <a:t>chronic</a:t>
            </a:r>
            <a:r>
              <a:rPr lang="fr-CH" dirty="0">
                <a:solidFill>
                  <a:srgbClr val="051C71"/>
                </a:solidFill>
              </a:rPr>
              <a:t> </a:t>
            </a:r>
            <a:r>
              <a:rPr lang="fr-CH" dirty="0" err="1">
                <a:solidFill>
                  <a:srgbClr val="051C71"/>
                </a:solidFill>
              </a:rPr>
              <a:t>poverty</a:t>
            </a:r>
            <a:endParaRPr lang="fr-CH" dirty="0">
              <a:solidFill>
                <a:srgbClr val="051C7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fr-CH" b="1" dirty="0">
                <a:solidFill>
                  <a:srgbClr val="051C71"/>
                </a:solidFill>
              </a:rPr>
              <a:t>Evidence </a:t>
            </a:r>
            <a:r>
              <a:rPr lang="fr-CH" b="1" dirty="0" err="1">
                <a:solidFill>
                  <a:srgbClr val="051C71"/>
                </a:solidFill>
              </a:rPr>
              <a:t>regarding</a:t>
            </a:r>
            <a:r>
              <a:rPr lang="fr-CH" b="1" dirty="0">
                <a:solidFill>
                  <a:srgbClr val="051C71"/>
                </a:solidFill>
              </a:rPr>
              <a:t> the impact of social protection and </a:t>
            </a:r>
            <a:r>
              <a:rPr lang="fr-CH" b="1" dirty="0" err="1">
                <a:solidFill>
                  <a:srgbClr val="051C71"/>
                </a:solidFill>
              </a:rPr>
              <a:t>economic</a:t>
            </a:r>
            <a:r>
              <a:rPr lang="fr-CH" b="1" dirty="0">
                <a:solidFill>
                  <a:srgbClr val="051C71"/>
                </a:solidFill>
              </a:rPr>
              <a:t> inclusion programmes on </a:t>
            </a:r>
            <a:r>
              <a:rPr lang="fr-CH" b="1" dirty="0" err="1">
                <a:solidFill>
                  <a:srgbClr val="051C71"/>
                </a:solidFill>
              </a:rPr>
              <a:t>hunger</a:t>
            </a:r>
            <a:r>
              <a:rPr lang="fr-CH" b="1" dirty="0">
                <a:solidFill>
                  <a:srgbClr val="051C71"/>
                </a:solidFill>
              </a:rPr>
              <a:t> and </a:t>
            </a:r>
            <a:r>
              <a:rPr lang="fr-CH" b="1" dirty="0" err="1">
                <a:solidFill>
                  <a:srgbClr val="051C71"/>
                </a:solidFill>
              </a:rPr>
              <a:t>poverty</a:t>
            </a:r>
            <a:r>
              <a:rPr lang="fr-CH" b="1" dirty="0">
                <a:solidFill>
                  <a:srgbClr val="051C71"/>
                </a:solidFill>
              </a:rPr>
              <a:t> but large </a:t>
            </a:r>
            <a:r>
              <a:rPr lang="fr-CH" b="1" dirty="0" err="1">
                <a:solidFill>
                  <a:srgbClr val="051C71"/>
                </a:solidFill>
              </a:rPr>
              <a:t>coverage</a:t>
            </a:r>
            <a:r>
              <a:rPr lang="fr-CH" b="1" dirty="0">
                <a:solidFill>
                  <a:srgbClr val="051C71"/>
                </a:solidFill>
              </a:rPr>
              <a:t> gaps</a:t>
            </a:r>
          </a:p>
          <a:p>
            <a:pPr lvl="1"/>
            <a:r>
              <a:rPr lang="fr-CH" dirty="0">
                <a:solidFill>
                  <a:srgbClr val="051C71"/>
                </a:solidFill>
              </a:rPr>
              <a:t>Positive impacts on </a:t>
            </a:r>
            <a:r>
              <a:rPr lang="fr-CH" dirty="0" err="1">
                <a:solidFill>
                  <a:srgbClr val="051C71"/>
                </a:solidFill>
              </a:rPr>
              <a:t>various</a:t>
            </a:r>
            <a:r>
              <a:rPr lang="fr-CH" dirty="0">
                <a:solidFill>
                  <a:srgbClr val="051C71"/>
                </a:solidFill>
              </a:rPr>
              <a:t> dimensions of </a:t>
            </a:r>
            <a:r>
              <a:rPr lang="fr-CH" dirty="0" err="1">
                <a:solidFill>
                  <a:srgbClr val="051C71"/>
                </a:solidFill>
              </a:rPr>
              <a:t>poverty</a:t>
            </a:r>
            <a:endParaRPr lang="fr-CH" dirty="0">
              <a:solidFill>
                <a:srgbClr val="051C71"/>
              </a:solidFill>
            </a:endParaRPr>
          </a:p>
          <a:p>
            <a:pPr lvl="1"/>
            <a:r>
              <a:rPr lang="fr-CH" dirty="0" err="1">
                <a:solidFill>
                  <a:srgbClr val="051C71"/>
                </a:solidFill>
              </a:rPr>
              <a:t>Also</a:t>
            </a:r>
            <a:r>
              <a:rPr lang="fr-CH" dirty="0">
                <a:solidFill>
                  <a:srgbClr val="051C71"/>
                </a:solidFill>
              </a:rPr>
              <a:t> </a:t>
            </a:r>
            <a:r>
              <a:rPr lang="fr-CH" dirty="0" err="1">
                <a:solidFill>
                  <a:srgbClr val="051C71"/>
                </a:solidFill>
              </a:rPr>
              <a:t>strong</a:t>
            </a:r>
            <a:r>
              <a:rPr lang="fr-CH" dirty="0">
                <a:solidFill>
                  <a:srgbClr val="051C71"/>
                </a:solidFill>
              </a:rPr>
              <a:t> impacts on FSN but not </a:t>
            </a:r>
            <a:r>
              <a:rPr lang="fr-CH" dirty="0" err="1">
                <a:solidFill>
                  <a:srgbClr val="051C71"/>
                </a:solidFill>
              </a:rPr>
              <a:t>automatically</a:t>
            </a:r>
            <a:endParaRPr lang="fr-CH" dirty="0">
              <a:solidFill>
                <a:srgbClr val="051C71"/>
              </a:solidFill>
            </a:endParaRPr>
          </a:p>
          <a:p>
            <a:pPr lvl="1"/>
            <a:r>
              <a:rPr lang="fr-CH" dirty="0">
                <a:solidFill>
                  <a:srgbClr val="051C71"/>
                </a:solidFill>
              </a:rPr>
              <a:t>Gaps </a:t>
            </a:r>
            <a:r>
              <a:rPr lang="fr-CH" dirty="0" err="1">
                <a:solidFill>
                  <a:srgbClr val="051C71"/>
                </a:solidFill>
              </a:rPr>
              <a:t>regarding</a:t>
            </a:r>
            <a:r>
              <a:rPr lang="fr-CH" dirty="0">
                <a:solidFill>
                  <a:srgbClr val="051C71"/>
                </a:solidFill>
              </a:rPr>
              <a:t> population </a:t>
            </a:r>
            <a:r>
              <a:rPr lang="fr-CH" dirty="0" err="1">
                <a:solidFill>
                  <a:srgbClr val="051C71"/>
                </a:solidFill>
              </a:rPr>
              <a:t>coverage</a:t>
            </a:r>
            <a:r>
              <a:rPr lang="fr-CH" dirty="0">
                <a:solidFill>
                  <a:srgbClr val="051C71"/>
                </a:solidFill>
              </a:rPr>
              <a:t>, </a:t>
            </a:r>
            <a:r>
              <a:rPr lang="fr-CH" dirty="0" err="1">
                <a:solidFill>
                  <a:srgbClr val="051C71"/>
                </a:solidFill>
              </a:rPr>
              <a:t>adequacy</a:t>
            </a:r>
            <a:r>
              <a:rPr lang="fr-CH" dirty="0">
                <a:solidFill>
                  <a:srgbClr val="051C71"/>
                </a:solidFill>
              </a:rPr>
              <a:t>, </a:t>
            </a:r>
            <a:r>
              <a:rPr lang="fr-CH" dirty="0" err="1">
                <a:solidFill>
                  <a:srgbClr val="051C71"/>
                </a:solidFill>
              </a:rPr>
              <a:t>comprehensiveness</a:t>
            </a:r>
            <a:r>
              <a:rPr lang="fr-CH" dirty="0">
                <a:solidFill>
                  <a:srgbClr val="051C71"/>
                </a:solidFill>
              </a:rPr>
              <a:t> and </a:t>
            </a:r>
            <a:r>
              <a:rPr lang="fr-CH" dirty="0" err="1">
                <a:solidFill>
                  <a:srgbClr val="051C71"/>
                </a:solidFill>
              </a:rPr>
              <a:t>financing</a:t>
            </a:r>
            <a:endParaRPr lang="fr-CH" dirty="0">
              <a:solidFill>
                <a:srgbClr val="051C7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fr-CH" b="1" dirty="0" err="1">
                <a:solidFill>
                  <a:srgbClr val="051C71"/>
                </a:solidFill>
              </a:rPr>
              <a:t>What</a:t>
            </a:r>
            <a:r>
              <a:rPr lang="fr-CH" b="1" dirty="0">
                <a:solidFill>
                  <a:srgbClr val="051C71"/>
                </a:solidFill>
              </a:rPr>
              <a:t> </a:t>
            </a:r>
            <a:r>
              <a:rPr lang="fr-CH" b="1" dirty="0" err="1">
                <a:solidFill>
                  <a:srgbClr val="051C71"/>
                </a:solidFill>
              </a:rPr>
              <a:t>works</a:t>
            </a:r>
            <a:r>
              <a:rPr lang="fr-CH" b="1" dirty="0">
                <a:solidFill>
                  <a:srgbClr val="051C71"/>
                </a:solidFill>
              </a:rPr>
              <a:t>/ </a:t>
            </a:r>
            <a:r>
              <a:rPr lang="fr-CH" b="1" dirty="0" err="1">
                <a:solidFill>
                  <a:srgbClr val="051C71"/>
                </a:solidFill>
              </a:rPr>
              <a:t>pathways</a:t>
            </a:r>
            <a:r>
              <a:rPr lang="fr-CH" b="1" dirty="0">
                <a:solidFill>
                  <a:srgbClr val="051C71"/>
                </a:solidFill>
              </a:rPr>
              <a:t> for extension</a:t>
            </a:r>
          </a:p>
          <a:p>
            <a:pPr lvl="1"/>
            <a:r>
              <a:rPr lang="fr-CH" dirty="0">
                <a:solidFill>
                  <a:srgbClr val="051C71"/>
                </a:solidFill>
              </a:rPr>
              <a:t>Integrated </a:t>
            </a:r>
            <a:r>
              <a:rPr lang="fr-CH" dirty="0" err="1">
                <a:solidFill>
                  <a:srgbClr val="051C71"/>
                </a:solidFill>
              </a:rPr>
              <a:t>approaches</a:t>
            </a:r>
            <a:r>
              <a:rPr lang="fr-CH" dirty="0">
                <a:solidFill>
                  <a:srgbClr val="051C71"/>
                </a:solidFill>
              </a:rPr>
              <a:t> </a:t>
            </a:r>
          </a:p>
          <a:p>
            <a:pPr lvl="1"/>
            <a:r>
              <a:rPr lang="fr-CH" dirty="0">
                <a:solidFill>
                  <a:srgbClr val="051C71"/>
                </a:solidFill>
              </a:rPr>
              <a:t>Legal </a:t>
            </a:r>
            <a:r>
              <a:rPr lang="fr-CH" dirty="0" err="1">
                <a:solidFill>
                  <a:srgbClr val="051C71"/>
                </a:solidFill>
              </a:rPr>
              <a:t>entitlements</a:t>
            </a:r>
            <a:endParaRPr lang="fr-CH" dirty="0">
              <a:solidFill>
                <a:srgbClr val="051C71"/>
              </a:solidFill>
            </a:endParaRPr>
          </a:p>
          <a:p>
            <a:pPr lvl="1"/>
            <a:r>
              <a:rPr lang="fr-CH" dirty="0">
                <a:solidFill>
                  <a:srgbClr val="051C71"/>
                </a:solidFill>
              </a:rPr>
              <a:t>Progressive extension, </a:t>
            </a:r>
            <a:r>
              <a:rPr lang="fr-CH" dirty="0" err="1">
                <a:solidFill>
                  <a:srgbClr val="051C71"/>
                </a:solidFill>
              </a:rPr>
              <a:t>using</a:t>
            </a:r>
            <a:r>
              <a:rPr lang="fr-CH" dirty="0">
                <a:solidFill>
                  <a:srgbClr val="051C71"/>
                </a:solidFill>
              </a:rPr>
              <a:t> a </a:t>
            </a:r>
            <a:r>
              <a:rPr lang="fr-CH" dirty="0" err="1">
                <a:solidFill>
                  <a:srgbClr val="051C71"/>
                </a:solidFill>
              </a:rPr>
              <a:t>variety</a:t>
            </a:r>
            <a:r>
              <a:rPr lang="fr-CH" dirty="0">
                <a:solidFill>
                  <a:srgbClr val="051C71"/>
                </a:solidFill>
              </a:rPr>
              <a:t> of </a:t>
            </a:r>
            <a:r>
              <a:rPr lang="fr-CH" dirty="0" err="1">
                <a:solidFill>
                  <a:srgbClr val="051C71"/>
                </a:solidFill>
              </a:rPr>
              <a:t>mechanisms</a:t>
            </a:r>
            <a:endParaRPr lang="fr-CH" dirty="0">
              <a:solidFill>
                <a:srgbClr val="051C71"/>
              </a:solidFill>
            </a:endParaRPr>
          </a:p>
          <a:p>
            <a:pPr lvl="1"/>
            <a:r>
              <a:rPr lang="fr-CH" dirty="0" err="1">
                <a:solidFill>
                  <a:srgbClr val="051C71"/>
                </a:solidFill>
              </a:rPr>
              <a:t>Strengthening</a:t>
            </a:r>
            <a:r>
              <a:rPr lang="fr-CH" dirty="0">
                <a:solidFill>
                  <a:srgbClr val="051C71"/>
                </a:solidFill>
              </a:rPr>
              <a:t> </a:t>
            </a:r>
            <a:r>
              <a:rPr lang="fr-CH" dirty="0" err="1">
                <a:solidFill>
                  <a:srgbClr val="051C71"/>
                </a:solidFill>
              </a:rPr>
              <a:t>implementation</a:t>
            </a:r>
            <a:r>
              <a:rPr lang="fr-CH" dirty="0">
                <a:solidFill>
                  <a:srgbClr val="051C71"/>
                </a:solidFill>
              </a:rPr>
              <a:t> </a:t>
            </a:r>
            <a:r>
              <a:rPr lang="fr-CH" dirty="0" err="1">
                <a:solidFill>
                  <a:srgbClr val="051C71"/>
                </a:solidFill>
              </a:rPr>
              <a:t>mechanisms</a:t>
            </a:r>
            <a:endParaRPr lang="fr-CH" dirty="0">
              <a:solidFill>
                <a:srgbClr val="051C71"/>
              </a:solidFill>
            </a:endParaRPr>
          </a:p>
          <a:p>
            <a:pPr lvl="1"/>
            <a:r>
              <a:rPr lang="fr-CH" dirty="0" err="1">
                <a:solidFill>
                  <a:srgbClr val="051C71"/>
                </a:solidFill>
              </a:rPr>
              <a:t>Mobilizing</a:t>
            </a:r>
            <a:r>
              <a:rPr lang="fr-CH" dirty="0">
                <a:solidFill>
                  <a:srgbClr val="051C71"/>
                </a:solidFill>
              </a:rPr>
              <a:t> </a:t>
            </a:r>
            <a:r>
              <a:rPr lang="fr-CH" dirty="0" err="1">
                <a:solidFill>
                  <a:srgbClr val="051C71"/>
                </a:solidFill>
              </a:rPr>
              <a:t>domestic</a:t>
            </a:r>
            <a:r>
              <a:rPr lang="fr-CH" dirty="0">
                <a:solidFill>
                  <a:srgbClr val="051C71"/>
                </a:solidFill>
              </a:rPr>
              <a:t> </a:t>
            </a:r>
            <a:r>
              <a:rPr lang="fr-CH" dirty="0" err="1">
                <a:solidFill>
                  <a:srgbClr val="051C71"/>
                </a:solidFill>
              </a:rPr>
              <a:t>resources</a:t>
            </a:r>
            <a:endParaRPr lang="fr-CH" dirty="0">
              <a:solidFill>
                <a:srgbClr val="051C71"/>
              </a:solidFill>
            </a:endParaRPr>
          </a:p>
          <a:p>
            <a:pPr lvl="1"/>
            <a:r>
              <a:rPr lang="fr-CH" dirty="0">
                <a:solidFill>
                  <a:srgbClr val="051C71"/>
                </a:solidFill>
              </a:rPr>
              <a:t>Building on </a:t>
            </a:r>
            <a:r>
              <a:rPr lang="fr-CH" dirty="0" err="1">
                <a:solidFill>
                  <a:srgbClr val="051C71"/>
                </a:solidFill>
              </a:rPr>
              <a:t>existing</a:t>
            </a:r>
            <a:r>
              <a:rPr lang="fr-CH" dirty="0">
                <a:solidFill>
                  <a:srgbClr val="051C71"/>
                </a:solidFill>
              </a:rPr>
              <a:t> structures (South-South </a:t>
            </a:r>
            <a:r>
              <a:rPr lang="fr-CH" dirty="0" err="1">
                <a:solidFill>
                  <a:srgbClr val="051C71"/>
                </a:solidFill>
              </a:rPr>
              <a:t>learning</a:t>
            </a:r>
            <a:r>
              <a:rPr lang="fr-CH" dirty="0">
                <a:solidFill>
                  <a:srgbClr val="051C71"/>
                </a:solidFill>
              </a:rPr>
              <a:t>, GA, Sp.org)</a:t>
            </a:r>
          </a:p>
          <a:p>
            <a:r>
              <a:rPr lang="fr-CH" b="1" dirty="0">
                <a:solidFill>
                  <a:srgbClr val="051C71"/>
                </a:solidFill>
              </a:rPr>
              <a:t>Final report due on 24 July </a:t>
            </a:r>
            <a:r>
              <a:rPr lang="fr-CH" b="1" dirty="0" err="1">
                <a:solidFill>
                  <a:srgbClr val="051C71"/>
                </a:solidFill>
              </a:rPr>
              <a:t>Ministerial-Level</a:t>
            </a:r>
            <a:r>
              <a:rPr lang="fr-CH" b="1" dirty="0">
                <a:solidFill>
                  <a:srgbClr val="051C71"/>
                </a:solidFill>
              </a:rPr>
              <a:t> meeting</a:t>
            </a:r>
          </a:p>
          <a:p>
            <a:pPr lvl="1"/>
            <a:endParaRPr lang="en-GB" dirty="0">
              <a:solidFill>
                <a:srgbClr val="051C7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09CEF1-4A03-5491-4565-1BB8F07E4154}"/>
              </a:ext>
            </a:extLst>
          </p:cNvPr>
          <p:cNvSpPr/>
          <p:nvPr/>
        </p:nvSpPr>
        <p:spPr>
          <a:xfrm>
            <a:off x="0" y="4610"/>
            <a:ext cx="12192000" cy="1325563"/>
          </a:xfrm>
          <a:prstGeom prst="rect">
            <a:avLst/>
          </a:prstGeom>
          <a:gradFill>
            <a:gsLst>
              <a:gs pos="0">
                <a:srgbClr val="03196E"/>
              </a:gs>
              <a:gs pos="63000">
                <a:srgbClr val="2858A4"/>
              </a:gs>
              <a:gs pos="88000">
                <a:srgbClr val="6098D3">
                  <a:alpha val="91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2A5F2-8B4F-332A-26C7-E827385C7E47}"/>
              </a:ext>
            </a:extLst>
          </p:cNvPr>
          <p:cNvSpPr txBox="1"/>
          <p:nvPr/>
        </p:nvSpPr>
        <p:spPr>
          <a:xfrm>
            <a:off x="8811260" y="-37261"/>
            <a:ext cx="3799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5400" dirty="0">
                <a:solidFill>
                  <a:srgbClr val="5D8FCB"/>
                </a:solidFill>
                <a:latin typeface="Arial Black" panose="020B0A04020102020204" pitchFamily="34" charset="0"/>
              </a:rPr>
              <a:t>SPIAC-B</a:t>
            </a:r>
            <a:endParaRPr lang="en-US" sz="5400" dirty="0">
              <a:solidFill>
                <a:srgbClr val="5D8FCB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759F54B-F3BF-F8E6-74D0-B6EF1F5D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60" y="160057"/>
            <a:ext cx="10515600" cy="1325563"/>
          </a:xfrm>
        </p:spPr>
        <p:txBody>
          <a:bodyPr/>
          <a:lstStyle/>
          <a:p>
            <a:r>
              <a:rPr lang="fr-CH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G20 Report – </a:t>
            </a:r>
            <a:r>
              <a:rPr lang="fr-CH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Outline</a:t>
            </a:r>
            <a:r>
              <a:rPr lang="fr-CH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/Key messages</a:t>
            </a:r>
            <a:endParaRPr lang="en-GB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89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AE59B1-7E7D-F701-712D-0EF2E818E04F}"/>
              </a:ext>
            </a:extLst>
          </p:cNvPr>
          <p:cNvSpPr/>
          <p:nvPr/>
        </p:nvSpPr>
        <p:spPr>
          <a:xfrm>
            <a:off x="0" y="0"/>
            <a:ext cx="12192000" cy="1340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F897B8-B6C7-0E49-FF37-1FF12E0F9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4740442"/>
            <a:ext cx="3939688" cy="1913484"/>
          </a:xfrm>
        </p:spPr>
        <p:txBody>
          <a:bodyPr>
            <a:normAutofit/>
          </a:bodyPr>
          <a:lstStyle/>
          <a:p>
            <a:pPr algn="r"/>
            <a:r>
              <a:rPr lang="fr-CH" sz="4500" dirty="0">
                <a:solidFill>
                  <a:srgbClr val="006242"/>
                </a:solidFill>
              </a:rPr>
              <a:t>Country </a:t>
            </a:r>
            <a:r>
              <a:rPr lang="fr-CH" sz="4500" dirty="0" err="1">
                <a:solidFill>
                  <a:srgbClr val="006242"/>
                </a:solidFill>
              </a:rPr>
              <a:t>implementation</a:t>
            </a:r>
            <a:endParaRPr lang="en-GB" sz="4500" dirty="0">
              <a:solidFill>
                <a:srgbClr val="006242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F0B6252-196B-D653-1580-8AB9B43B8E2F}"/>
              </a:ext>
            </a:extLst>
          </p:cNvPr>
          <p:cNvSpPr>
            <a:spLocks/>
          </p:cNvSpPr>
          <p:nvPr/>
        </p:nvSpPr>
        <p:spPr>
          <a:xfrm>
            <a:off x="5108535" y="830179"/>
            <a:ext cx="6245265" cy="5065295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indent="-342900" defTabSz="5486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kern="1200">
                <a:solidFill>
                  <a:srgbClr val="006242"/>
                </a:solidFill>
                <a:latin typeface="+mn-lt"/>
                <a:ea typeface="+mn-ea"/>
                <a:cs typeface="+mn-cs"/>
              </a:rPr>
              <a:t>Integrated approaches </a:t>
            </a:r>
            <a:r>
              <a:rPr lang="en-GB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combine social protection with access to other goods and services relevant for food security or nutrition: skills development, health and care services,  access to finance or agricultural inputs</a:t>
            </a:r>
          </a:p>
          <a:p>
            <a:pPr marL="342900" indent="-342900" defTabSz="5486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kern="1200">
                <a:solidFill>
                  <a:srgbClr val="006242"/>
                </a:solidFill>
                <a:latin typeface="+mn-lt"/>
                <a:ea typeface="+mn-ea"/>
                <a:cs typeface="+mn-cs"/>
              </a:rPr>
              <a:t>Strong </a:t>
            </a:r>
            <a:r>
              <a:rPr lang="en-GB" sz="2400" b="1" kern="1200" dirty="0">
                <a:solidFill>
                  <a:srgbClr val="006242"/>
                </a:solidFill>
                <a:latin typeface="+mn-lt"/>
                <a:ea typeface="+mn-ea"/>
                <a:cs typeface="+mn-cs"/>
              </a:rPr>
              <a:t>implementation mechanisms</a:t>
            </a:r>
            <a:r>
              <a:rPr lang="en-GB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build on a combination of digital solutions and in-person support along the delivery chain.</a:t>
            </a:r>
          </a:p>
          <a:p>
            <a:pPr marL="342900" indent="-342900" defTabSz="5486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kern="1200" dirty="0">
                <a:solidFill>
                  <a:srgbClr val="006242"/>
                </a:solidFill>
                <a:latin typeface="+mn-lt"/>
                <a:ea typeface="+mn-ea"/>
                <a:cs typeface="+mn-cs"/>
              </a:rPr>
              <a:t>Institutionalized</a:t>
            </a:r>
            <a:r>
              <a:rPr lang="en-GB" sz="2400" kern="1200" dirty="0">
                <a:solidFill>
                  <a:srgbClr val="00624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social protection systems and benefits anchored in </a:t>
            </a:r>
            <a:r>
              <a:rPr lang="en-GB" sz="2400" b="1" kern="1200" dirty="0">
                <a:solidFill>
                  <a:srgbClr val="006242"/>
                </a:solidFill>
                <a:latin typeface="+mn-lt"/>
                <a:ea typeface="+mn-ea"/>
                <a:cs typeface="+mn-cs"/>
              </a:rPr>
              <a:t>national legislation </a:t>
            </a:r>
            <a:r>
              <a:rPr lang="en-GB" sz="2400" dirty="0"/>
              <a:t>while removing legal and administrative barriers</a:t>
            </a:r>
          </a:p>
          <a:p>
            <a:pPr marL="342900" indent="-342900" defTabSz="5486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kern="1200" dirty="0">
                <a:solidFill>
                  <a:srgbClr val="006242"/>
                </a:solidFill>
                <a:latin typeface="+mn-lt"/>
                <a:ea typeface="+mn-ea"/>
                <a:cs typeface="+mn-cs"/>
              </a:rPr>
              <a:t>Progressive building</a:t>
            </a:r>
            <a:r>
              <a:rPr lang="en-GB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coherent social protection systems, combining social insurance and tax-financed social protection benefits, and complemented by public services and </a:t>
            </a:r>
            <a:r>
              <a:rPr lang="fr-CH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based</a:t>
            </a:r>
            <a:r>
              <a:rPr lang="fr-CH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</a:t>
            </a:r>
            <a:r>
              <a:rPr lang="fr-CH" sz="2400" b="1" kern="1200" dirty="0">
                <a:solidFill>
                  <a:srgbClr val="006242"/>
                </a:solidFill>
                <a:latin typeface="+mn-lt"/>
                <a:ea typeface="+mn-ea"/>
                <a:cs typeface="+mn-cs"/>
              </a:rPr>
              <a:t>national and social dialogue</a:t>
            </a:r>
            <a:endParaRPr lang="en-GB" sz="2400" b="1" kern="1200" dirty="0">
              <a:solidFill>
                <a:srgbClr val="006242"/>
              </a:solidFill>
              <a:latin typeface="+mn-lt"/>
              <a:ea typeface="+mn-ea"/>
              <a:cs typeface="+mn-cs"/>
            </a:endParaRPr>
          </a:p>
          <a:p>
            <a:pPr defTabSz="548640">
              <a:spcAft>
                <a:spcPts val="600"/>
              </a:spcAft>
            </a:pPr>
            <a:endParaRPr lang="en-GB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548640">
              <a:spcAft>
                <a:spcPts val="600"/>
              </a:spcAft>
            </a:pPr>
            <a:endParaRPr lang="en-GB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GB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D3A49-5F5F-13E0-6DCF-DD038DD01037}"/>
              </a:ext>
            </a:extLst>
          </p:cNvPr>
          <p:cNvSpPr txBox="1"/>
          <p:nvPr/>
        </p:nvSpPr>
        <p:spPr>
          <a:xfrm>
            <a:off x="5375091" y="5771495"/>
            <a:ext cx="6169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>
              <a:spcAft>
                <a:spcPts val="600"/>
              </a:spcAft>
            </a:pPr>
            <a:r>
              <a:rPr lang="fr-CH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=&gt; </a:t>
            </a:r>
            <a:r>
              <a:rPr lang="fr-CH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fr-CH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can </a:t>
            </a:r>
            <a:r>
              <a:rPr lang="fr-CH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build</a:t>
            </a:r>
            <a:r>
              <a:rPr lang="fr-CH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a </a:t>
            </a:r>
            <a:r>
              <a:rPr lang="fr-CH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wealth</a:t>
            </a:r>
            <a:r>
              <a:rPr lang="fr-CH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fr-CH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experiences</a:t>
            </a:r>
            <a:r>
              <a:rPr lang="fr-CH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fr-CH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delivery</a:t>
            </a:r>
            <a:r>
              <a:rPr lang="fr-CH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CH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mechanisms</a:t>
            </a:r>
            <a:r>
              <a:rPr lang="fr-CH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CH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built</a:t>
            </a:r>
            <a:r>
              <a:rPr lang="fr-CH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over the </a:t>
            </a:r>
            <a:r>
              <a:rPr lang="fr-CH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past</a:t>
            </a:r>
            <a:r>
              <a:rPr lang="fr-CH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CH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decades</a:t>
            </a:r>
            <a:r>
              <a:rPr lang="fr-CH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fr-CH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many</a:t>
            </a:r>
            <a:r>
              <a:rPr lang="fr-CH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countries </a:t>
            </a:r>
            <a:endParaRPr lang="en-GB" sz="3600" dirty="0"/>
          </a:p>
        </p:txBody>
      </p:sp>
      <p:pic>
        <p:nvPicPr>
          <p:cNvPr id="7" name="Picture 6" descr="A person with a hat on her head standing on a street with fruit&#10;&#10;Description automatically generated">
            <a:extLst>
              <a:ext uri="{FF2B5EF4-FFF2-40B4-BE49-F238E27FC236}">
                <a16:creationId xmlns:a16="http://schemas.microsoft.com/office/drawing/2014/main" id="{AD097F0F-1967-549B-E09A-C0ED467E3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08611"/>
            <a:ext cx="3051644" cy="45774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7A3A62-6794-E25E-53F8-300375599AD5}"/>
              </a:ext>
            </a:extLst>
          </p:cNvPr>
          <p:cNvSpPr txBox="1"/>
          <p:nvPr/>
        </p:nvSpPr>
        <p:spPr>
          <a:xfrm>
            <a:off x="838199" y="4755245"/>
            <a:ext cx="20814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0" i="0" dirty="0">
                <a:effectLst/>
                <a:latin typeface="-apple-system"/>
              </a:rPr>
              <a:t>Photo by </a:t>
            </a:r>
            <a:r>
              <a:rPr lang="en-GB" sz="900" b="0" i="0" dirty="0">
                <a:effectLst/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Benjamin Wong</a:t>
            </a:r>
            <a:r>
              <a:rPr lang="en-GB" sz="900" b="0" i="0" dirty="0">
                <a:effectLst/>
                <a:latin typeface="-apple-system"/>
              </a:rPr>
              <a:t> on </a:t>
            </a:r>
            <a:r>
              <a:rPr lang="en-GB" sz="900" b="0" i="0" dirty="0" err="1">
                <a:effectLst/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815379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051D20-0E52-DD25-34FE-956A6A4D7146}"/>
              </a:ext>
            </a:extLst>
          </p:cNvPr>
          <p:cNvSpPr/>
          <p:nvPr/>
        </p:nvSpPr>
        <p:spPr>
          <a:xfrm>
            <a:off x="0" y="0"/>
            <a:ext cx="12192000" cy="1340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72C230-C3E7-40B2-6E84-8603CB796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522" y="591829"/>
            <a:ext cx="3939688" cy="5583126"/>
          </a:xfrm>
        </p:spPr>
        <p:txBody>
          <a:bodyPr>
            <a:normAutofit/>
          </a:bodyPr>
          <a:lstStyle/>
          <a:p>
            <a:r>
              <a:rPr lang="en-GB" sz="6100" dirty="0">
                <a:solidFill>
                  <a:srgbClr val="006242"/>
                </a:solidFill>
              </a:rPr>
              <a:t>Sustainable, equitable and sufficient </a:t>
            </a:r>
            <a:r>
              <a:rPr lang="fr-CH" sz="6100" dirty="0" err="1">
                <a:solidFill>
                  <a:srgbClr val="006242"/>
                </a:solidFill>
              </a:rPr>
              <a:t>Financing</a:t>
            </a:r>
            <a:endParaRPr lang="en-GB" sz="6100" dirty="0">
              <a:solidFill>
                <a:srgbClr val="006242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A859B0F-477A-98F7-40ED-1368B9A532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1245370"/>
              </p:ext>
            </p:extLst>
          </p:nvPr>
        </p:nvGraphicFramePr>
        <p:xfrm>
          <a:off x="5492710" y="671805"/>
          <a:ext cx="5861090" cy="5503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6A9B193-759B-70E6-E0B7-4D1D1B1676FA}"/>
              </a:ext>
            </a:extLst>
          </p:cNvPr>
          <p:cNvSpPr txBox="1"/>
          <p:nvPr/>
        </p:nvSpPr>
        <p:spPr>
          <a:xfrm>
            <a:off x="5492709" y="6174955"/>
            <a:ext cx="58610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>
                <a:solidFill>
                  <a:srgbClr val="6EAC1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USP2030 Joint </a:t>
            </a:r>
            <a:r>
              <a:rPr lang="fr-CH" sz="1100" dirty="0" err="1">
                <a:solidFill>
                  <a:srgbClr val="6EAC1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Statement</a:t>
            </a:r>
            <a:r>
              <a:rPr lang="fr-CH" sz="1100" dirty="0">
                <a:solidFill>
                  <a:srgbClr val="6EAC1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Principles for </a:t>
            </a:r>
            <a:r>
              <a:rPr lang="fr-CH" sz="1100" dirty="0" err="1">
                <a:solidFill>
                  <a:srgbClr val="6EAC1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Financing</a:t>
            </a:r>
            <a:r>
              <a:rPr lang="fr-CH" sz="1100" dirty="0">
                <a:solidFill>
                  <a:srgbClr val="6EAC1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Universal Social Protectio</a:t>
            </a:r>
            <a:r>
              <a:rPr lang="fr-CH" sz="1100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</a:t>
            </a:r>
            <a:endParaRPr lang="en-GB" sz="11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189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36BF87-D45A-E9A5-B7F2-3C06123D2AC5}"/>
              </a:ext>
            </a:extLst>
          </p:cNvPr>
          <p:cNvSpPr/>
          <p:nvPr/>
        </p:nvSpPr>
        <p:spPr>
          <a:xfrm>
            <a:off x="0" y="0"/>
            <a:ext cx="12192000" cy="1340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0AF731-416A-8637-1757-C2AB09478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anchor="b">
            <a:normAutofit/>
          </a:bodyPr>
          <a:lstStyle/>
          <a:p>
            <a:r>
              <a:rPr lang="fr-CH" sz="3800" dirty="0" err="1">
                <a:solidFill>
                  <a:srgbClr val="006242"/>
                </a:solidFill>
              </a:rPr>
              <a:t>Knowledge</a:t>
            </a:r>
            <a:r>
              <a:rPr lang="fr-CH" sz="3800" dirty="0">
                <a:solidFill>
                  <a:srgbClr val="006242"/>
                </a:solidFill>
              </a:rPr>
              <a:t> sharing and </a:t>
            </a:r>
            <a:r>
              <a:rPr lang="fr-CH" sz="3800" dirty="0" err="1">
                <a:solidFill>
                  <a:srgbClr val="006242"/>
                </a:solidFill>
              </a:rPr>
              <a:t>strengthening</a:t>
            </a:r>
            <a:r>
              <a:rPr lang="fr-CH" sz="3800" dirty="0">
                <a:solidFill>
                  <a:srgbClr val="006242"/>
                </a:solidFill>
              </a:rPr>
              <a:t> </a:t>
            </a:r>
            <a:r>
              <a:rPr lang="fr-CH" sz="3800" dirty="0" err="1">
                <a:solidFill>
                  <a:srgbClr val="006242"/>
                </a:solidFill>
              </a:rPr>
              <a:t>capacities</a:t>
            </a:r>
            <a:endParaRPr lang="en-GB" sz="3800" dirty="0">
              <a:solidFill>
                <a:srgbClr val="00624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7F8CED-09F5-84CB-8CA1-389591AA2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749" b="-1"/>
          <a:stretch/>
        </p:blipFill>
        <p:spPr>
          <a:xfrm>
            <a:off x="279143" y="818196"/>
            <a:ext cx="5221625" cy="5221609"/>
          </a:xfrm>
          <a:prstGeom prst="rect">
            <a:avLst/>
          </a:prstGeom>
        </p:spPr>
      </p:pic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2FF7A4E3-AA22-A525-EEA3-ACF95FB705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7541758"/>
              </p:ext>
            </p:extLst>
          </p:nvPr>
        </p:nvGraphicFramePr>
        <p:xfrm>
          <a:off x="6392583" y="2645922"/>
          <a:ext cx="4434721" cy="3710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026E81B-6BDE-9CD7-9B8D-4573215C17F6}"/>
              </a:ext>
            </a:extLst>
          </p:cNvPr>
          <p:cNvSpPr txBox="1"/>
          <p:nvPr/>
        </p:nvSpPr>
        <p:spPr>
          <a:xfrm>
            <a:off x="279143" y="6039804"/>
            <a:ext cx="20814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0" i="0" dirty="0">
                <a:effectLst/>
                <a:latin typeface="-apple-system"/>
              </a:rPr>
              <a:t>Photo: ILO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4070805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9B09E0-BAEF-449C-A04D-9D1A57F70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H" dirty="0">
                <a:solidFill>
                  <a:srgbClr val="051C71"/>
                </a:solidFill>
              </a:rPr>
              <a:t>Strong </a:t>
            </a:r>
            <a:r>
              <a:rPr lang="fr-CH" dirty="0" err="1">
                <a:solidFill>
                  <a:srgbClr val="051C71"/>
                </a:solidFill>
              </a:rPr>
              <a:t>endorsement</a:t>
            </a:r>
            <a:r>
              <a:rPr lang="fr-CH" dirty="0">
                <a:solidFill>
                  <a:srgbClr val="051C71"/>
                </a:solidFill>
              </a:rPr>
              <a:t> of the focus on SDG 1 and 2</a:t>
            </a:r>
          </a:p>
          <a:p>
            <a:r>
              <a:rPr lang="fr-CH" dirty="0" err="1">
                <a:solidFill>
                  <a:srgbClr val="051C71"/>
                </a:solidFill>
              </a:rPr>
              <a:t>Overall</a:t>
            </a:r>
            <a:r>
              <a:rPr lang="fr-CH" dirty="0">
                <a:solidFill>
                  <a:srgbClr val="051C71"/>
                </a:solidFill>
              </a:rPr>
              <a:t>, interventions </a:t>
            </a:r>
            <a:r>
              <a:rPr lang="fr-CH" dirty="0" err="1">
                <a:solidFill>
                  <a:srgbClr val="051C71"/>
                </a:solidFill>
              </a:rPr>
              <a:t>spoke</a:t>
            </a:r>
            <a:r>
              <a:rPr lang="fr-CH" dirty="0">
                <a:solidFill>
                  <a:srgbClr val="051C71"/>
                </a:solidFill>
              </a:rPr>
              <a:t> more to the «Hunger» </a:t>
            </a:r>
            <a:r>
              <a:rPr lang="fr-CH" dirty="0" err="1">
                <a:solidFill>
                  <a:srgbClr val="051C71"/>
                </a:solidFill>
              </a:rPr>
              <a:t>element</a:t>
            </a:r>
            <a:r>
              <a:rPr lang="fr-CH" dirty="0">
                <a:solidFill>
                  <a:srgbClr val="051C71"/>
                </a:solidFill>
              </a:rPr>
              <a:t> (Food Security and Nutrition / </a:t>
            </a:r>
            <a:r>
              <a:rPr lang="fr-CH" dirty="0" err="1">
                <a:solidFill>
                  <a:srgbClr val="051C71"/>
                </a:solidFill>
              </a:rPr>
              <a:t>Agrifood</a:t>
            </a:r>
            <a:r>
              <a:rPr lang="fr-CH" dirty="0">
                <a:solidFill>
                  <a:srgbClr val="051C71"/>
                </a:solidFill>
              </a:rPr>
              <a:t> </a:t>
            </a:r>
            <a:r>
              <a:rPr lang="fr-CH" dirty="0" err="1">
                <a:solidFill>
                  <a:srgbClr val="051C71"/>
                </a:solidFill>
              </a:rPr>
              <a:t>Systems</a:t>
            </a:r>
            <a:r>
              <a:rPr lang="fr-CH" dirty="0">
                <a:solidFill>
                  <a:srgbClr val="051C71"/>
                </a:solidFill>
              </a:rPr>
              <a:t>) </a:t>
            </a:r>
            <a:r>
              <a:rPr lang="fr-CH" dirty="0" err="1">
                <a:solidFill>
                  <a:srgbClr val="051C71"/>
                </a:solidFill>
              </a:rPr>
              <a:t>than</a:t>
            </a:r>
            <a:r>
              <a:rPr lang="fr-CH" dirty="0">
                <a:solidFill>
                  <a:srgbClr val="051C71"/>
                </a:solidFill>
              </a:rPr>
              <a:t> to the «Poverty» </a:t>
            </a:r>
            <a:r>
              <a:rPr lang="fr-CH" dirty="0" err="1">
                <a:solidFill>
                  <a:srgbClr val="051C71"/>
                </a:solidFill>
              </a:rPr>
              <a:t>element</a:t>
            </a:r>
            <a:r>
              <a:rPr lang="fr-CH" dirty="0">
                <a:solidFill>
                  <a:srgbClr val="051C71"/>
                </a:solidFill>
              </a:rPr>
              <a:t> (Social Protection and </a:t>
            </a:r>
            <a:r>
              <a:rPr lang="fr-CH" dirty="0" err="1">
                <a:solidFill>
                  <a:srgbClr val="051C71"/>
                </a:solidFill>
              </a:rPr>
              <a:t>Economic</a:t>
            </a:r>
            <a:r>
              <a:rPr lang="fr-CH" dirty="0">
                <a:solidFill>
                  <a:srgbClr val="051C71"/>
                </a:solidFill>
              </a:rPr>
              <a:t> Inclusion)</a:t>
            </a:r>
          </a:p>
          <a:p>
            <a:r>
              <a:rPr lang="fr-CH" dirty="0">
                <a:solidFill>
                  <a:srgbClr val="051C71"/>
                </a:solidFill>
              </a:rPr>
              <a:t>Importance of Social Protection </a:t>
            </a:r>
            <a:r>
              <a:rPr lang="fr-CH" dirty="0" err="1">
                <a:solidFill>
                  <a:srgbClr val="051C71"/>
                </a:solidFill>
              </a:rPr>
              <a:t>strongly</a:t>
            </a:r>
            <a:r>
              <a:rPr lang="fr-CH" dirty="0">
                <a:solidFill>
                  <a:srgbClr val="051C71"/>
                </a:solidFill>
              </a:rPr>
              <a:t> </a:t>
            </a:r>
            <a:r>
              <a:rPr lang="fr-CH" dirty="0" err="1">
                <a:solidFill>
                  <a:srgbClr val="051C71"/>
                </a:solidFill>
              </a:rPr>
              <a:t>acknowledged</a:t>
            </a:r>
            <a:r>
              <a:rPr lang="fr-CH" dirty="0">
                <a:solidFill>
                  <a:srgbClr val="051C71"/>
                </a:solidFill>
              </a:rPr>
              <a:t>, </a:t>
            </a:r>
            <a:r>
              <a:rPr lang="fr-CH" dirty="0" err="1">
                <a:solidFill>
                  <a:srgbClr val="051C71"/>
                </a:solidFill>
              </a:rPr>
              <a:t>including</a:t>
            </a:r>
            <a:r>
              <a:rPr lang="fr-CH" dirty="0">
                <a:solidFill>
                  <a:srgbClr val="051C71"/>
                </a:solidFill>
              </a:rPr>
              <a:t> </a:t>
            </a:r>
            <a:r>
              <a:rPr lang="fr-CH" dirty="0" err="1">
                <a:solidFill>
                  <a:srgbClr val="051C71"/>
                </a:solidFill>
              </a:rPr>
              <a:t>opportunity</a:t>
            </a:r>
            <a:r>
              <a:rPr lang="fr-CH" dirty="0">
                <a:solidFill>
                  <a:srgbClr val="051C71"/>
                </a:solidFill>
              </a:rPr>
              <a:t> for </a:t>
            </a:r>
            <a:r>
              <a:rPr lang="fr-CH" dirty="0" err="1">
                <a:solidFill>
                  <a:srgbClr val="051C71"/>
                </a:solidFill>
              </a:rPr>
              <a:t>improving</a:t>
            </a:r>
            <a:r>
              <a:rPr lang="fr-CH" dirty="0">
                <a:solidFill>
                  <a:srgbClr val="051C71"/>
                </a:solidFill>
              </a:rPr>
              <a:t> nutrition </a:t>
            </a:r>
            <a:r>
              <a:rPr lang="fr-CH" dirty="0" err="1">
                <a:solidFill>
                  <a:srgbClr val="051C71"/>
                </a:solidFill>
              </a:rPr>
              <a:t>outcomes</a:t>
            </a:r>
            <a:endParaRPr lang="fr-CH" dirty="0">
              <a:solidFill>
                <a:srgbClr val="051C71"/>
              </a:solidFill>
            </a:endParaRPr>
          </a:p>
          <a:p>
            <a:r>
              <a:rPr lang="fr-CH" dirty="0">
                <a:solidFill>
                  <a:srgbClr val="051C71"/>
                </a:solidFill>
              </a:rPr>
              <a:t>Social Protection contributions </a:t>
            </a:r>
            <a:r>
              <a:rPr lang="fr-CH" dirty="0" err="1">
                <a:solidFill>
                  <a:srgbClr val="051C71"/>
                </a:solidFill>
              </a:rPr>
              <a:t>often</a:t>
            </a:r>
            <a:r>
              <a:rPr lang="fr-CH" dirty="0">
                <a:solidFill>
                  <a:srgbClr val="051C71"/>
                </a:solidFill>
              </a:rPr>
              <a:t> </a:t>
            </a:r>
            <a:r>
              <a:rPr lang="fr-CH" dirty="0" err="1">
                <a:solidFill>
                  <a:srgbClr val="051C71"/>
                </a:solidFill>
              </a:rPr>
              <a:t>focussed</a:t>
            </a:r>
            <a:r>
              <a:rPr lang="fr-CH" dirty="0">
                <a:solidFill>
                  <a:srgbClr val="051C71"/>
                </a:solidFill>
              </a:rPr>
              <a:t> on </a:t>
            </a:r>
            <a:r>
              <a:rPr lang="fr-CH" dirty="0" err="1">
                <a:solidFill>
                  <a:srgbClr val="051C71"/>
                </a:solidFill>
              </a:rPr>
              <a:t>benefits</a:t>
            </a:r>
            <a:r>
              <a:rPr lang="fr-CH" dirty="0">
                <a:solidFill>
                  <a:srgbClr val="051C71"/>
                </a:solidFill>
              </a:rPr>
              <a:t> for the </a:t>
            </a:r>
            <a:r>
              <a:rPr lang="fr-CH" dirty="0" err="1">
                <a:solidFill>
                  <a:srgbClr val="051C71"/>
                </a:solidFill>
              </a:rPr>
              <a:t>poor</a:t>
            </a:r>
            <a:r>
              <a:rPr lang="fr-CH" dirty="0">
                <a:solidFill>
                  <a:srgbClr val="051C71"/>
                </a:solidFill>
              </a:rPr>
              <a:t> and building </a:t>
            </a:r>
            <a:r>
              <a:rPr lang="fr-CH" dirty="0" err="1">
                <a:solidFill>
                  <a:srgbClr val="051C71"/>
                </a:solidFill>
              </a:rPr>
              <a:t>resilience</a:t>
            </a:r>
            <a:endParaRPr lang="fr-CH" dirty="0">
              <a:solidFill>
                <a:srgbClr val="051C71"/>
              </a:solidFill>
            </a:endParaRPr>
          </a:p>
          <a:p>
            <a:r>
              <a:rPr lang="fr-CH" dirty="0" err="1">
                <a:solidFill>
                  <a:srgbClr val="051C71"/>
                </a:solidFill>
              </a:rPr>
              <a:t>Delegates</a:t>
            </a:r>
            <a:r>
              <a:rPr lang="fr-CH" dirty="0">
                <a:solidFill>
                  <a:srgbClr val="051C71"/>
                </a:solidFill>
              </a:rPr>
              <a:t> </a:t>
            </a:r>
            <a:r>
              <a:rPr lang="fr-CH" dirty="0" err="1">
                <a:solidFill>
                  <a:srgbClr val="051C71"/>
                </a:solidFill>
              </a:rPr>
              <a:t>requested</a:t>
            </a:r>
            <a:r>
              <a:rPr lang="fr-CH" dirty="0">
                <a:solidFill>
                  <a:srgbClr val="051C71"/>
                </a:solidFill>
              </a:rPr>
              <a:t> more attention to </a:t>
            </a:r>
            <a:r>
              <a:rPr lang="fr-CH" dirty="0" err="1">
                <a:solidFill>
                  <a:srgbClr val="051C71"/>
                </a:solidFill>
              </a:rPr>
              <a:t>inequality</a:t>
            </a:r>
            <a:r>
              <a:rPr lang="fr-CH" dirty="0">
                <a:solidFill>
                  <a:srgbClr val="051C71"/>
                </a:solidFill>
              </a:rPr>
              <a:t> and </a:t>
            </a:r>
            <a:r>
              <a:rPr lang="fr-CH" dirty="0" err="1">
                <a:solidFill>
                  <a:srgbClr val="051C71"/>
                </a:solidFill>
              </a:rPr>
              <a:t>gender</a:t>
            </a:r>
            <a:r>
              <a:rPr lang="fr-CH" dirty="0">
                <a:solidFill>
                  <a:srgbClr val="051C71"/>
                </a:solidFill>
              </a:rPr>
              <a:t> in the alliance</a:t>
            </a:r>
          </a:p>
          <a:p>
            <a:r>
              <a:rPr lang="fr-CH" dirty="0">
                <a:solidFill>
                  <a:srgbClr val="051C71"/>
                </a:solidFill>
              </a:rPr>
              <a:t>On the process: </a:t>
            </a:r>
            <a:r>
              <a:rPr lang="fr-CH" dirty="0" err="1">
                <a:solidFill>
                  <a:srgbClr val="051C71"/>
                </a:solidFill>
              </a:rPr>
              <a:t>lack</a:t>
            </a:r>
            <a:r>
              <a:rPr lang="fr-CH" dirty="0">
                <a:solidFill>
                  <a:srgbClr val="051C71"/>
                </a:solidFill>
              </a:rPr>
              <a:t> of </a:t>
            </a:r>
            <a:r>
              <a:rPr lang="fr-CH" dirty="0" err="1">
                <a:solidFill>
                  <a:srgbClr val="051C71"/>
                </a:solidFill>
              </a:rPr>
              <a:t>clarity</a:t>
            </a:r>
            <a:r>
              <a:rPr lang="fr-CH" dirty="0">
                <a:solidFill>
                  <a:srgbClr val="051C71"/>
                </a:solidFill>
              </a:rPr>
              <a:t> </a:t>
            </a:r>
            <a:r>
              <a:rPr lang="fr-CH" dirty="0" err="1">
                <a:solidFill>
                  <a:srgbClr val="051C71"/>
                </a:solidFill>
              </a:rPr>
              <a:t>regarding</a:t>
            </a:r>
            <a:r>
              <a:rPr lang="fr-CH" dirty="0">
                <a:solidFill>
                  <a:srgbClr val="051C71"/>
                </a:solidFill>
              </a:rPr>
              <a:t> the Alliance </a:t>
            </a:r>
            <a:r>
              <a:rPr lang="fr-CH" dirty="0" err="1">
                <a:solidFill>
                  <a:srgbClr val="051C71"/>
                </a:solidFill>
              </a:rPr>
              <a:t>pillar</a:t>
            </a:r>
            <a:r>
              <a:rPr lang="fr-CH" dirty="0">
                <a:solidFill>
                  <a:srgbClr val="051C71"/>
                </a:solidFill>
              </a:rPr>
              <a:t> 2 and 3 on </a:t>
            </a:r>
            <a:r>
              <a:rPr lang="fr-CH" dirty="0" err="1">
                <a:solidFill>
                  <a:srgbClr val="051C71"/>
                </a:solidFill>
              </a:rPr>
              <a:t>knowledge</a:t>
            </a:r>
            <a:r>
              <a:rPr lang="fr-CH" dirty="0">
                <a:solidFill>
                  <a:srgbClr val="051C71"/>
                </a:solidFill>
              </a:rPr>
              <a:t> and </a:t>
            </a:r>
            <a:r>
              <a:rPr lang="fr-CH" dirty="0" err="1">
                <a:solidFill>
                  <a:srgbClr val="051C71"/>
                </a:solidFill>
              </a:rPr>
              <a:t>financing</a:t>
            </a:r>
            <a:r>
              <a:rPr lang="fr-CH" dirty="0">
                <a:solidFill>
                  <a:srgbClr val="051C71"/>
                </a:solidFill>
              </a:rPr>
              <a:t> and </a:t>
            </a:r>
            <a:r>
              <a:rPr lang="fr-CH" dirty="0" err="1">
                <a:solidFill>
                  <a:srgbClr val="051C71"/>
                </a:solidFill>
              </a:rPr>
              <a:t>regarding</a:t>
            </a:r>
            <a:r>
              <a:rPr lang="fr-CH" dirty="0">
                <a:solidFill>
                  <a:srgbClr val="051C71"/>
                </a:solidFill>
              </a:rPr>
              <a:t> the </a:t>
            </a:r>
            <a:r>
              <a:rPr lang="fr-CH" dirty="0" err="1">
                <a:solidFill>
                  <a:srgbClr val="051C71"/>
                </a:solidFill>
              </a:rPr>
              <a:t>overall</a:t>
            </a:r>
            <a:r>
              <a:rPr lang="fr-CH" dirty="0">
                <a:solidFill>
                  <a:srgbClr val="051C71"/>
                </a:solidFill>
              </a:rPr>
              <a:t> </a:t>
            </a:r>
            <a:r>
              <a:rPr lang="fr-CH" dirty="0" err="1">
                <a:solidFill>
                  <a:srgbClr val="051C71"/>
                </a:solidFill>
              </a:rPr>
              <a:t>governance</a:t>
            </a:r>
            <a:r>
              <a:rPr lang="fr-CH" dirty="0">
                <a:solidFill>
                  <a:srgbClr val="051C71"/>
                </a:solidFill>
              </a:rPr>
              <a:t> of the Alliance</a:t>
            </a:r>
            <a:endParaRPr lang="en-GB" dirty="0">
              <a:solidFill>
                <a:srgbClr val="051C7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11DCBC-A972-2510-8B91-E310F1EF7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Key points </a:t>
            </a:r>
            <a:r>
              <a:rPr lang="fr-CH" dirty="0" err="1"/>
              <a:t>from</a:t>
            </a:r>
            <a:r>
              <a:rPr lang="fr-CH" dirty="0"/>
              <a:t> the first TF meeting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5687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00D5B7-2242-ADDB-0CB7-1A55BC660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724" y="2342156"/>
            <a:ext cx="10515600" cy="3597954"/>
          </a:xfrm>
        </p:spPr>
        <p:txBody>
          <a:bodyPr/>
          <a:lstStyle/>
          <a:p>
            <a:r>
              <a:rPr lang="fr-CH" b="1" dirty="0">
                <a:solidFill>
                  <a:srgbClr val="051C71"/>
                </a:solidFill>
              </a:rPr>
              <a:t>Next meetings:</a:t>
            </a:r>
          </a:p>
          <a:p>
            <a:pPr lvl="1"/>
            <a:r>
              <a:rPr lang="fr-CH" dirty="0">
                <a:solidFill>
                  <a:srgbClr val="051C71"/>
                </a:solidFill>
              </a:rPr>
              <a:t>20-22 March: 2</a:t>
            </a:r>
            <a:r>
              <a:rPr lang="fr-CH" baseline="30000" dirty="0">
                <a:solidFill>
                  <a:srgbClr val="051C71"/>
                </a:solidFill>
              </a:rPr>
              <a:t>nd</a:t>
            </a:r>
            <a:r>
              <a:rPr lang="fr-CH" dirty="0">
                <a:solidFill>
                  <a:srgbClr val="051C71"/>
                </a:solidFill>
              </a:rPr>
              <a:t> meeting (in </a:t>
            </a:r>
            <a:r>
              <a:rPr lang="fr-CH" dirty="0" err="1">
                <a:solidFill>
                  <a:srgbClr val="051C71"/>
                </a:solidFill>
              </a:rPr>
              <a:t>person</a:t>
            </a:r>
            <a:r>
              <a:rPr lang="fr-CH" dirty="0">
                <a:solidFill>
                  <a:srgbClr val="051C71"/>
                </a:solidFill>
              </a:rPr>
              <a:t>) =&gt; key messages </a:t>
            </a:r>
            <a:r>
              <a:rPr lang="fr-CH" dirty="0" err="1">
                <a:solidFill>
                  <a:srgbClr val="051C71"/>
                </a:solidFill>
              </a:rPr>
              <a:t>from</a:t>
            </a:r>
            <a:r>
              <a:rPr lang="fr-CH" dirty="0">
                <a:solidFill>
                  <a:srgbClr val="051C71"/>
                </a:solidFill>
              </a:rPr>
              <a:t> SPIAC-B?</a:t>
            </a:r>
          </a:p>
          <a:p>
            <a:pPr lvl="1"/>
            <a:r>
              <a:rPr lang="en-GB" dirty="0">
                <a:solidFill>
                  <a:srgbClr val="051C71"/>
                </a:solidFill>
              </a:rPr>
              <a:t>19-21 April: Side event at the IMF-World Bank Spring Meetings (Finance track)</a:t>
            </a:r>
          </a:p>
          <a:p>
            <a:pPr lvl="1"/>
            <a:r>
              <a:rPr lang="en-GB" dirty="0">
                <a:solidFill>
                  <a:srgbClr val="051C71"/>
                </a:solidFill>
              </a:rPr>
              <a:t>22-24 May: meeting (in person) with development working group</a:t>
            </a:r>
          </a:p>
          <a:p>
            <a:pPr lvl="1"/>
            <a:r>
              <a:rPr lang="en-GB" dirty="0">
                <a:solidFill>
                  <a:srgbClr val="051C71"/>
                </a:solidFill>
              </a:rPr>
              <a:t>June: optional virtual meeting if needed</a:t>
            </a:r>
          </a:p>
          <a:p>
            <a:pPr lvl="1"/>
            <a:r>
              <a:rPr lang="en-GB" dirty="0">
                <a:solidFill>
                  <a:srgbClr val="051C71"/>
                </a:solidFill>
              </a:rPr>
              <a:t>24 July: Ministerial-Level Meeting (adoption of the declaration)</a:t>
            </a:r>
          </a:p>
          <a:p>
            <a:r>
              <a:rPr lang="en-GB" b="1" dirty="0">
                <a:solidFill>
                  <a:srgbClr val="051C71"/>
                </a:solidFill>
              </a:rPr>
              <a:t>Finalization of the SPIAC-B report for July meeting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4A0692-87EB-E405-68EA-FFC235E7B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Next </a:t>
            </a:r>
            <a:r>
              <a:rPr lang="fr-CH" dirty="0" err="1"/>
              <a:t>steps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3209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B6895-A3CE-B569-AF38-8B27172D6B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74" y="1051810"/>
            <a:ext cx="8324182" cy="887826"/>
          </a:xfrm>
        </p:spPr>
        <p:txBody>
          <a:bodyPr/>
          <a:lstStyle/>
          <a:p>
            <a:r>
              <a:rPr lang="pt-BR" dirty="0"/>
              <a:t>Overview</a:t>
            </a:r>
            <a:endParaRPr lang="hr-H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F3A650-82D8-C097-8FEB-F3054DA838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3542" y="1662335"/>
            <a:ext cx="10421713" cy="4530437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latin typeface="+mn-lt"/>
              </a:rPr>
              <a:t>Background: </a:t>
            </a:r>
            <a:r>
              <a:rPr lang="en-GB" sz="1400" dirty="0">
                <a:latin typeface="+mn-lt"/>
              </a:rPr>
              <a:t>from</a:t>
            </a:r>
            <a:r>
              <a:rPr lang="en-GB" sz="1400" b="1" dirty="0">
                <a:latin typeface="+mn-lt"/>
              </a:rPr>
              <a:t> </a:t>
            </a:r>
            <a:r>
              <a:rPr lang="en-GB" sz="1400" b="0" i="0" dirty="0">
                <a:effectLst/>
                <a:latin typeface="+mn-lt"/>
              </a:rPr>
              <a:t>2019 until 2021</a:t>
            </a:r>
            <a:r>
              <a:rPr lang="en-GB" sz="1400" dirty="0">
                <a:latin typeface="+mn-lt"/>
              </a:rPr>
              <a:t> the </a:t>
            </a:r>
            <a:r>
              <a:rPr lang="en-GB" sz="1400" b="0" i="0" dirty="0">
                <a:effectLst/>
                <a:latin typeface="+mn-lt"/>
              </a:rPr>
              <a:t>group was known as the </a:t>
            </a:r>
            <a:r>
              <a:rPr lang="en-GB" sz="1400" b="0" i="0" u="none" strike="noStrike" dirty="0">
                <a:effectLst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Grand Bargain Cash Workstream Subgroup on Linking Humanitarian Cash with Social Protection</a:t>
            </a:r>
            <a:r>
              <a:rPr lang="en-GB" sz="1400" dirty="0">
                <a:latin typeface="+mn-lt"/>
              </a:rPr>
              <a:t>;</a:t>
            </a:r>
            <a:r>
              <a:rPr lang="en-GB" sz="1400" b="0" i="0" u="none" strike="noStrike" dirty="0">
                <a:effectLst/>
                <a:latin typeface="+mn-lt"/>
              </a:rPr>
              <a:t> </a:t>
            </a:r>
            <a:r>
              <a:rPr lang="en-GB" sz="1400" dirty="0">
                <a:latin typeface="+mn-lt"/>
              </a:rPr>
              <a:t>in 2021 the group became a SPIAC-B working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latin typeface="+mn-lt"/>
              </a:rPr>
              <a:t>Objective: </a:t>
            </a:r>
            <a:r>
              <a:rPr lang="en-GB" sz="1400" dirty="0">
                <a:latin typeface="+mn-lt"/>
              </a:rPr>
              <a:t>To contribute to strengthening the links between humanitarian assistance and social protection, with cash transfers as the entry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latin typeface="+mn-lt"/>
              </a:rPr>
              <a:t>Why linking HA and SP? </a:t>
            </a:r>
          </a:p>
          <a:p>
            <a:pPr marL="628650" lvl="1" indent="-285750"/>
            <a:r>
              <a:rPr lang="en-GB" sz="1400" dirty="0"/>
              <a:t>More people live in contexts of protracted crises, requiring </a:t>
            </a:r>
            <a:r>
              <a:rPr lang="en-GB" sz="1400" b="1" i="0" dirty="0">
                <a:effectLst/>
              </a:rPr>
              <a:t>new ways of working together and stronger coherence between interventions across the HDP nexus</a:t>
            </a:r>
            <a:r>
              <a:rPr lang="en-GB" sz="1400" b="0" i="0" dirty="0">
                <a:effectLst/>
              </a:rPr>
              <a:t>. </a:t>
            </a:r>
          </a:p>
          <a:p>
            <a:pPr marL="628650" lvl="1" indent="-285750"/>
            <a:r>
              <a:rPr lang="en-GB" sz="1400" dirty="0"/>
              <a:t>Linking HA and SP provides a </a:t>
            </a:r>
            <a:r>
              <a:rPr lang="en-GB" sz="1400" b="1" dirty="0"/>
              <a:t>clear entry point</a:t>
            </a:r>
            <a:r>
              <a:rPr lang="en-GB" sz="1400" dirty="0"/>
              <a:t> for development and humanitarian actors, and government and non-governmental actors, </a:t>
            </a:r>
            <a:r>
              <a:rPr lang="en-GB" sz="1400" b="1" dirty="0"/>
              <a:t>to work together towards our collective goal of better assistance </a:t>
            </a:r>
            <a:r>
              <a:rPr lang="en-GB" sz="1400" dirty="0"/>
              <a:t>for vulnerable populations. </a:t>
            </a:r>
          </a:p>
          <a:p>
            <a:pPr marL="285750" indent="-285750"/>
            <a:r>
              <a:rPr lang="en-GB" sz="1400" b="1" dirty="0">
                <a:latin typeface="+mn-lt"/>
              </a:rPr>
              <a:t>Co-leads</a:t>
            </a:r>
            <a:r>
              <a:rPr lang="en-GB" sz="1400" dirty="0">
                <a:latin typeface="+mn-lt"/>
              </a:rPr>
              <a:t>: UNICEF, FCDO and IFRC</a:t>
            </a:r>
          </a:p>
          <a:p>
            <a:pPr marL="285750" indent="-285750"/>
            <a:r>
              <a:rPr lang="en-GB" sz="1400" b="1" dirty="0">
                <a:latin typeface="+mn-lt"/>
              </a:rPr>
              <a:t>30+ members </a:t>
            </a:r>
            <a:r>
              <a:rPr lang="en-GB" sz="1400" dirty="0">
                <a:latin typeface="+mn-lt"/>
              </a:rPr>
              <a:t>from UN agencies, donors, INGOs and the Int. Red Cross and Red Crescent Movement, including both humanitarian and social protection stakeholders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latin typeface="+mn-lt"/>
              </a:rPr>
              <a:t>4 areas of work</a:t>
            </a:r>
            <a:r>
              <a:rPr lang="en-GB" sz="1400" dirty="0">
                <a:latin typeface="+mn-lt"/>
              </a:rPr>
              <a:t>: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3EA2CF8-E791-827D-4A3C-A0653E78FE52}"/>
              </a:ext>
            </a:extLst>
          </p:cNvPr>
          <p:cNvSpPr/>
          <p:nvPr/>
        </p:nvSpPr>
        <p:spPr>
          <a:xfrm>
            <a:off x="1146412" y="6195962"/>
            <a:ext cx="1344304" cy="484496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Knowledge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Sharing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&amp; Generation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4579EA-ED50-F6CA-D772-EDD3AFE407A8}"/>
              </a:ext>
            </a:extLst>
          </p:cNvPr>
          <p:cNvSpPr/>
          <p:nvPr/>
        </p:nvSpPr>
        <p:spPr>
          <a:xfrm>
            <a:off x="2568054" y="6198236"/>
            <a:ext cx="1344304" cy="4844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Advocacy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469CA8F-3506-171C-CBBA-7E2CED3E8BDA}"/>
              </a:ext>
            </a:extLst>
          </p:cNvPr>
          <p:cNvSpPr/>
          <p:nvPr/>
        </p:nvSpPr>
        <p:spPr>
          <a:xfrm>
            <a:off x="3989696" y="6195962"/>
            <a:ext cx="1344304" cy="484496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Coordination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46138A-670A-ABDB-9565-B82C0CA1FE81}"/>
              </a:ext>
            </a:extLst>
          </p:cNvPr>
          <p:cNvSpPr/>
          <p:nvPr/>
        </p:nvSpPr>
        <p:spPr>
          <a:xfrm>
            <a:off x="5442738" y="6199374"/>
            <a:ext cx="1344304" cy="4844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Capacity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Building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1774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4"/>
          <p:cNvSpPr>
            <a:spLocks noGrp="1"/>
          </p:cNvSpPr>
          <p:nvPr>
            <p:ph type="title"/>
          </p:nvPr>
        </p:nvSpPr>
        <p:spPr>
          <a:xfrm>
            <a:off x="3702170" y="3994036"/>
            <a:ext cx="4609021" cy="1329906"/>
          </a:xfrm>
        </p:spPr>
        <p:txBody>
          <a:bodyPr>
            <a:normAutofit/>
          </a:bodyPr>
          <a:lstStyle/>
          <a:p>
            <a:r>
              <a:rPr lang="en-GB" sz="4000" b="1"/>
              <a:t>socialprotection.org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/>
              <a:t>socialprotection.org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037861-249E-4312-96B2-814322990CD0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3290941" y="5061276"/>
            <a:ext cx="5431478" cy="642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>
                <a:solidFill>
                  <a:schemeClr val="tx2"/>
                </a:solidFill>
                <a:latin typeface="+mj-lt"/>
              </a:rPr>
              <a:t>SPIAC-B Meeting </a:t>
            </a:r>
            <a:endParaRPr lang="pt-BR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pt-BR" sz="1800" dirty="0">
                <a:solidFill>
                  <a:schemeClr val="tx2"/>
                </a:solidFill>
                <a:latin typeface="+mj-lt"/>
              </a:rPr>
              <a:t> 19 </a:t>
            </a:r>
            <a:r>
              <a:rPr lang="pt-BR" sz="1800" dirty="0" err="1">
                <a:solidFill>
                  <a:schemeClr val="tx2"/>
                </a:solidFill>
                <a:latin typeface="+mj-lt"/>
              </a:rPr>
              <a:t>March</a:t>
            </a:r>
            <a:r>
              <a:rPr lang="pt-BR" sz="1800" dirty="0">
                <a:solidFill>
                  <a:schemeClr val="tx2"/>
                </a:solidFill>
                <a:latin typeface="+mj-lt"/>
              </a:rPr>
              <a:t> 2024</a:t>
            </a:r>
            <a:endParaRPr lang="en-GB" sz="18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" name="Picture 1" descr="A person in a black dress&#10;&#10;Description automatically generated">
            <a:extLst>
              <a:ext uri="{FF2B5EF4-FFF2-40B4-BE49-F238E27FC236}">
                <a16:creationId xmlns:a16="http://schemas.microsoft.com/office/drawing/2014/main" id="{EC7ECB1F-4FDD-A27D-EEB6-DA65F1264E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03" y="436744"/>
            <a:ext cx="5881378" cy="3913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64986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ítulo 1"/>
          <p:cNvSpPr txBox="1">
            <a:spLocks/>
          </p:cNvSpPr>
          <p:nvPr/>
        </p:nvSpPr>
        <p:spPr>
          <a:xfrm>
            <a:off x="842808" y="550419"/>
            <a:ext cx="8469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t-BR" sz="3600" b="0" err="1"/>
              <a:t>Timeline</a:t>
            </a:r>
            <a:endParaRPr lang="en-GB" sz="3600" b="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690221" y="4622712"/>
            <a:ext cx="36548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ru-RU" sz="1400" b="1" i="0" u="none" strike="noStrike" cap="none" normalizeH="0" baseline="0">
                <a:ln>
                  <a:noFill/>
                </a:ln>
                <a:solidFill>
                  <a:schemeClr val="accent6">
                    <a:lumMod val="6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  <a:endParaRPr kumimoji="0" lang="ru-RU" altLang="ru-RU" sz="1400" b="0" i="0" u="none" strike="noStrike" cap="none" normalizeH="0" baseline="0">
              <a:ln>
                <a:noFill/>
              </a:ln>
              <a:solidFill>
                <a:schemeClr val="accent6">
                  <a:lumMod val="6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356541" y="4667901"/>
            <a:ext cx="36548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ru-RU" sz="1400" b="1" i="0" u="none" strike="noStrike" cap="none" normalizeH="0" baseline="0">
                <a:ln>
                  <a:noFill/>
                </a:ln>
                <a:solidFill>
                  <a:schemeClr val="accent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  <a:endParaRPr kumimoji="0" lang="ru-RU" altLang="ru-RU" sz="1400" b="0" i="0" u="none" strike="noStrike" cap="none" normalizeH="0" baseline="0">
              <a:ln>
                <a:noFill/>
              </a:ln>
              <a:solidFill>
                <a:schemeClr val="accent5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4248138" y="4673393"/>
            <a:ext cx="1344096" cy="16476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ru-RU" sz="1200">
              <a:solidFill>
                <a:schemeClr val="accent6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val 27"/>
          <p:cNvSpPr>
            <a:spLocks noChangeArrowheads="1"/>
          </p:cNvSpPr>
          <p:nvPr/>
        </p:nvSpPr>
        <p:spPr bwMode="auto">
          <a:xfrm>
            <a:off x="3796108" y="4339459"/>
            <a:ext cx="153709" cy="15688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ru-RU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28"/>
          <p:cNvSpPr>
            <a:spLocks noChangeArrowheads="1"/>
          </p:cNvSpPr>
          <p:nvPr/>
        </p:nvSpPr>
        <p:spPr bwMode="auto">
          <a:xfrm>
            <a:off x="3490641" y="2032888"/>
            <a:ext cx="802028" cy="81548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ru-RU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Line 29"/>
          <p:cNvSpPr>
            <a:spLocks noChangeShapeType="1"/>
          </p:cNvSpPr>
          <p:nvPr/>
        </p:nvSpPr>
        <p:spPr bwMode="auto">
          <a:xfrm flipV="1">
            <a:off x="3870084" y="2824737"/>
            <a:ext cx="916" cy="1544968"/>
          </a:xfrm>
          <a:prstGeom prst="line">
            <a:avLst/>
          </a:prstGeom>
          <a:noFill/>
          <a:ln w="30163" cap="flat">
            <a:solidFill>
              <a:schemeClr val="accent6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ru-RU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09602" y="5171538"/>
            <a:ext cx="1731262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200" b="0" i="0" u="none" strike="noStrike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The socialprotection.org platform was launched in </a:t>
            </a: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September 2015, hosted by IPC-IG, </a:t>
            </a: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a joint initiative of UNDP and the Brazilian Government </a:t>
            </a:r>
            <a:endParaRPr lang="ru-RU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5" name="Picture 84" descr="Icon&#10;&#10;Description automatically generated with medium confidence">
            <a:extLst>
              <a:ext uri="{FF2B5EF4-FFF2-40B4-BE49-F238E27FC236}">
                <a16:creationId xmlns:a16="http://schemas.microsoft.com/office/drawing/2014/main" id="{7D409900-E57A-E568-DE48-EF02AEE31A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3" y="1930007"/>
            <a:ext cx="1137680" cy="7336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3946A5-BD15-75EE-1972-A5C50E155D73}"/>
              </a:ext>
            </a:extLst>
          </p:cNvPr>
          <p:cNvSpPr txBox="1"/>
          <p:nvPr/>
        </p:nvSpPr>
        <p:spPr>
          <a:xfrm>
            <a:off x="3379951" y="5223088"/>
            <a:ext cx="2612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IPC-IG is dissolved</a:t>
            </a:r>
            <a:endParaRPr lang="ru-RU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19572E-1881-1C3D-BD14-67D49A63A230}"/>
              </a:ext>
            </a:extLst>
          </p:cNvPr>
          <p:cNvSpPr txBox="1"/>
          <p:nvPr/>
        </p:nvSpPr>
        <p:spPr>
          <a:xfrm>
            <a:off x="1980758" y="3147808"/>
            <a:ext cx="1502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platform becomes a global reference of knowledge sharing and capacity building for the social protection sector</a:t>
            </a:r>
            <a:endParaRPr lang="en-GB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ardrop 6">
            <a:extLst>
              <a:ext uri="{FF2B5EF4-FFF2-40B4-BE49-F238E27FC236}">
                <a16:creationId xmlns:a16="http://schemas.microsoft.com/office/drawing/2014/main" id="{34EC2D69-1084-76D8-E1D5-4C144FF340A6}"/>
              </a:ext>
            </a:extLst>
          </p:cNvPr>
          <p:cNvSpPr/>
          <p:nvPr/>
        </p:nvSpPr>
        <p:spPr>
          <a:xfrm rot="8100000">
            <a:off x="3742266" y="2314310"/>
            <a:ext cx="293144" cy="293145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3D3F9E8F-244B-29D2-D2F5-FBD86F08A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4925" y="4589390"/>
            <a:ext cx="36548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ru-RU" sz="14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  <a:endParaRPr kumimoji="0" lang="ru-RU" altLang="ru-RU" sz="1400" b="0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2A757B80-1C11-49A0-C6B0-8BF4C777A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9679" y="4642914"/>
            <a:ext cx="36548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ru-RU" sz="1400" b="1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  <a:endParaRPr kumimoji="0" lang="ru-RU" altLang="ru-RU" sz="1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2C3EA48B-1A30-F613-B016-204B229EE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0758" y="4667901"/>
            <a:ext cx="1502296" cy="174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ru-RU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C6F0FE0B-81A5-F6E3-6AEB-D29BAE9B9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1697" y="4667901"/>
            <a:ext cx="2690704" cy="1647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ru-RU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Group 2">
            <a:extLst>
              <a:ext uri="{FF2B5EF4-FFF2-40B4-BE49-F238E27FC236}">
                <a16:creationId xmlns:a16="http://schemas.microsoft.com/office/drawing/2014/main" id="{CB93B01A-2FCD-F91F-C187-E0D5F665BE3C}"/>
              </a:ext>
            </a:extLst>
          </p:cNvPr>
          <p:cNvGrpSpPr/>
          <p:nvPr/>
        </p:nvGrpSpPr>
        <p:grpSpPr>
          <a:xfrm>
            <a:off x="10071233" y="2661749"/>
            <a:ext cx="798984" cy="1825390"/>
            <a:chOff x="2521291" y="3404933"/>
            <a:chExt cx="833437" cy="1865568"/>
          </a:xfrm>
        </p:grpSpPr>
        <p:sp>
          <p:nvSpPr>
            <p:cNvPr id="38" name="Oval 24">
              <a:extLst>
                <a:ext uri="{FF2B5EF4-FFF2-40B4-BE49-F238E27FC236}">
                  <a16:creationId xmlns:a16="http://schemas.microsoft.com/office/drawing/2014/main" id="{511B9E9F-AFDA-85B4-C19C-34C5551F49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7025" y="5110163"/>
              <a:ext cx="157162" cy="16033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Oval 25">
              <a:extLst>
                <a:ext uri="{FF2B5EF4-FFF2-40B4-BE49-F238E27FC236}">
                  <a16:creationId xmlns:a16="http://schemas.microsoft.com/office/drawing/2014/main" id="{AB774F56-A9A4-D89D-6DE1-8AF947424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1291" y="3404933"/>
              <a:ext cx="833437" cy="83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Line 26">
              <a:extLst>
                <a:ext uri="{FF2B5EF4-FFF2-40B4-BE49-F238E27FC236}">
                  <a16:creationId xmlns:a16="http://schemas.microsoft.com/office/drawing/2014/main" id="{6000FDD7-AFB1-35AB-6710-58B3A04DB4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43224" y="4214228"/>
              <a:ext cx="1" cy="975309"/>
            </a:xfrm>
            <a:prstGeom prst="line">
              <a:avLst/>
            </a:prstGeom>
            <a:noFill/>
            <a:ln w="30163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2" name="Oval 30">
            <a:extLst>
              <a:ext uri="{FF2B5EF4-FFF2-40B4-BE49-F238E27FC236}">
                <a16:creationId xmlns:a16="http://schemas.microsoft.com/office/drawing/2014/main" id="{55CF7E08-B921-0A5E-806A-EC28D6A28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1066" y="4398933"/>
            <a:ext cx="149144" cy="16070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ru-RU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val 31">
            <a:extLst>
              <a:ext uri="{FF2B5EF4-FFF2-40B4-BE49-F238E27FC236}">
                <a16:creationId xmlns:a16="http://schemas.microsoft.com/office/drawing/2014/main" id="{1748E7D1-615E-CFBC-7B56-AC969B443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1574" y="1282283"/>
            <a:ext cx="798984" cy="84013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ru-RU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Line 32">
            <a:extLst>
              <a:ext uri="{FF2B5EF4-FFF2-40B4-BE49-F238E27FC236}">
                <a16:creationId xmlns:a16="http://schemas.microsoft.com/office/drawing/2014/main" id="{2D3A551A-6CD7-C1DA-BE6F-6A05B92901A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59161" y="2122413"/>
            <a:ext cx="7999" cy="2356077"/>
          </a:xfrm>
          <a:prstGeom prst="line">
            <a:avLst/>
          </a:prstGeom>
          <a:noFill/>
          <a:ln w="30163" cap="flat">
            <a:solidFill>
              <a:schemeClr val="accent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ru-RU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Donut 24">
            <a:extLst>
              <a:ext uri="{FF2B5EF4-FFF2-40B4-BE49-F238E27FC236}">
                <a16:creationId xmlns:a16="http://schemas.microsoft.com/office/drawing/2014/main" id="{B6A1DD80-AF01-81AA-BEB4-FAC465F8222D}"/>
              </a:ext>
            </a:extLst>
          </p:cNvPr>
          <p:cNvSpPr/>
          <p:nvPr/>
        </p:nvSpPr>
        <p:spPr>
          <a:xfrm>
            <a:off x="10261204" y="2865806"/>
            <a:ext cx="433604" cy="437134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8" name="Line 29">
            <a:extLst>
              <a:ext uri="{FF2B5EF4-FFF2-40B4-BE49-F238E27FC236}">
                <a16:creationId xmlns:a16="http://schemas.microsoft.com/office/drawing/2014/main" id="{2B6BBF57-9F00-3C88-EB61-6693F03FEDB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80634" y="4876246"/>
            <a:ext cx="0" cy="213838"/>
          </a:xfrm>
          <a:prstGeom prst="line">
            <a:avLst/>
          </a:prstGeom>
          <a:noFill/>
          <a:ln w="30163" cap="flat">
            <a:solidFill>
              <a:schemeClr val="accent6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ru-RU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FC00708-68CA-3155-ECE7-9D0432252AFB}"/>
              </a:ext>
            </a:extLst>
          </p:cNvPr>
          <p:cNvSpPr txBox="1"/>
          <p:nvPr/>
        </p:nvSpPr>
        <p:spPr>
          <a:xfrm>
            <a:off x="4229040" y="3701806"/>
            <a:ext cx="156103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200" b="0" i="0" u="none" strike="noStrike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Temporary SPIAC-B working group on the socialprotection.org platform was set</a:t>
            </a:r>
            <a:endParaRPr lang="ru-RU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9" name="Graphic 58" descr="Head with Gears">
            <a:extLst>
              <a:ext uri="{FF2B5EF4-FFF2-40B4-BE49-F238E27FC236}">
                <a16:creationId xmlns:a16="http://schemas.microsoft.com/office/drawing/2014/main" id="{7A136C83-03D3-2D66-133B-5A92015CD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4417" y="1436368"/>
            <a:ext cx="527390" cy="538282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7257F554-A8AD-C0E8-E1B8-BB500D123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9916" y="4352086"/>
            <a:ext cx="149144" cy="15688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ru-RU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Line 35">
            <a:extLst>
              <a:ext uri="{FF2B5EF4-FFF2-40B4-BE49-F238E27FC236}">
                <a16:creationId xmlns:a16="http://schemas.microsoft.com/office/drawing/2014/main" id="{E2C9D4C4-AC7C-5A72-919A-A9EF4B16CD1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542050" y="2848377"/>
            <a:ext cx="916" cy="1581376"/>
          </a:xfrm>
          <a:prstGeom prst="line">
            <a:avLst/>
          </a:prstGeom>
          <a:noFill/>
          <a:ln w="30163" cap="flat">
            <a:solidFill>
              <a:schemeClr val="accent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ru-RU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Line 29">
            <a:extLst>
              <a:ext uri="{FF2B5EF4-FFF2-40B4-BE49-F238E27FC236}">
                <a16:creationId xmlns:a16="http://schemas.microsoft.com/office/drawing/2014/main" id="{1B18913C-675B-CD12-6161-0E4B002B3B7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539283" y="4930307"/>
            <a:ext cx="0" cy="213838"/>
          </a:xfrm>
          <a:prstGeom prst="line">
            <a:avLst/>
          </a:prstGeom>
          <a:noFill/>
          <a:ln w="30163" cap="flat">
            <a:solidFill>
              <a:schemeClr val="accent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ru-RU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0DF8552-970A-E056-0800-0B12655A8819}"/>
              </a:ext>
            </a:extLst>
          </p:cNvPr>
          <p:cNvSpPr txBox="1"/>
          <p:nvPr/>
        </p:nvSpPr>
        <p:spPr>
          <a:xfrm>
            <a:off x="9446392" y="4963764"/>
            <a:ext cx="2155631" cy="738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May 24 – sp.org team contracts and servers fully migrated  to UNRISD</a:t>
            </a:r>
            <a:endParaRPr lang="ru-RU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D0C6C2B-83AA-F68D-8A33-72DF293CACF3}"/>
              </a:ext>
            </a:extLst>
          </p:cNvPr>
          <p:cNvSpPr txBox="1"/>
          <p:nvPr/>
        </p:nvSpPr>
        <p:spPr>
          <a:xfrm>
            <a:off x="6325200" y="2465732"/>
            <a:ext cx="2793190" cy="21236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August 23 – Call of Expression of Interest for a new host with:</a:t>
            </a:r>
            <a:endParaRPr lang="ru-RU" sz="1200">
              <a:latin typeface="Calibri"/>
              <a:ea typeface="Calibri"/>
              <a:cs typeface="Calibri"/>
            </a:endParaRPr>
          </a:p>
          <a:p>
            <a:pPr algn="l"/>
            <a:endParaRPr lang="en-GB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Full respect for </a:t>
            </a:r>
            <a:r>
              <a:rPr lang="en-GB" sz="12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agency</a:t>
            </a: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GB" sz="12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neutrality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Mandate to operate </a:t>
            </a:r>
            <a:r>
              <a:rPr lang="en-GB" sz="12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globally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Ability to enter into agreements with UN and donor agencies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Proven expertise in knowledge management and Social Protection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Proven effectiveness in </a:t>
            </a:r>
            <a:r>
              <a:rPr lang="en-GB"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management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C3BD949-6D24-0DEA-0212-2CAC0A832444}"/>
              </a:ext>
            </a:extLst>
          </p:cNvPr>
          <p:cNvSpPr txBox="1"/>
          <p:nvPr/>
        </p:nvSpPr>
        <p:spPr>
          <a:xfrm>
            <a:off x="6500174" y="4983165"/>
            <a:ext cx="2486937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September 23 – UNRISD selected as new host</a:t>
            </a:r>
          </a:p>
          <a:p>
            <a:endParaRPr lang="en-GB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Migration process started with new projects being signed at UNRISD</a:t>
            </a:r>
          </a:p>
          <a:p>
            <a:endParaRPr lang="en-GB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 signed between IPEA and UNRISD</a:t>
            </a:r>
          </a:p>
        </p:txBody>
      </p:sp>
    </p:spTree>
    <p:extLst>
      <p:ext uri="{BB962C8B-B14F-4D97-AF65-F5344CB8AC3E}">
        <p14:creationId xmlns:p14="http://schemas.microsoft.com/office/powerpoint/2010/main" val="22550763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123DEC-0BD5-FB84-FD88-0446A8ABC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051" y="3979214"/>
            <a:ext cx="2403406" cy="14758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B6F583-6BC5-A9E2-78B8-D7F508643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022" y="4001599"/>
            <a:ext cx="3083515" cy="1366170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A8B381-FF97-F9DC-348F-064C486BD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3457" y="3954127"/>
            <a:ext cx="2042392" cy="2581072"/>
          </a:xfrm>
          <a:custGeom>
            <a:avLst/>
            <a:gdLst/>
            <a:ahLst/>
            <a:cxnLst/>
            <a:rect l="l" t="t" r="r" b="b"/>
            <a:pathLst>
              <a:path w="2487175" h="2487175">
                <a:moveTo>
                  <a:pt x="67328" y="0"/>
                </a:moveTo>
                <a:lnTo>
                  <a:pt x="2419847" y="0"/>
                </a:lnTo>
                <a:cubicBezTo>
                  <a:pt x="2457031" y="0"/>
                  <a:pt x="2487175" y="30144"/>
                  <a:pt x="2487175" y="67328"/>
                </a:cubicBezTo>
                <a:lnTo>
                  <a:pt x="2487175" y="2419847"/>
                </a:lnTo>
                <a:cubicBezTo>
                  <a:pt x="2487175" y="2457031"/>
                  <a:pt x="2457031" y="2487175"/>
                  <a:pt x="2419847" y="2487175"/>
                </a:cubicBezTo>
                <a:lnTo>
                  <a:pt x="67328" y="2487175"/>
                </a:lnTo>
                <a:cubicBezTo>
                  <a:pt x="30144" y="2487175"/>
                  <a:pt x="0" y="2457031"/>
                  <a:pt x="0" y="2419847"/>
                </a:cubicBezTo>
                <a:lnTo>
                  <a:pt x="0" y="67328"/>
                </a:lnTo>
                <a:cubicBezTo>
                  <a:pt x="0" y="30144"/>
                  <a:pt x="30144" y="0"/>
                  <a:pt x="67328" y="0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507ED1-86CE-EED0-D00A-580CF9AA37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9204" y="5556419"/>
            <a:ext cx="4436029" cy="1094196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42F94C-2440-A4E9-F96C-31F7AD107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6374" y="2924257"/>
            <a:ext cx="553865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kern="1200"/>
              <a:t>New products to enhance capacity strengthening and knowledge sharing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8EC36-99BD-0CAD-178F-F151CDA8C9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341" b="-2"/>
          <a:stretch/>
        </p:blipFill>
        <p:spPr>
          <a:xfrm>
            <a:off x="1757234" y="5452621"/>
            <a:ext cx="2403404" cy="1106504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1130FA-661D-AB3E-5C65-061E5F547A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136" r="1638" b="1"/>
          <a:stretch/>
        </p:blipFill>
        <p:spPr>
          <a:xfrm>
            <a:off x="390972" y="4582889"/>
            <a:ext cx="2403405" cy="1106508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9208DF7-5527-8EDE-A0A7-52FCCABA0B51}"/>
              </a:ext>
            </a:extLst>
          </p:cNvPr>
          <p:cNvSpPr txBox="1">
            <a:spLocks/>
          </p:cNvSpPr>
          <p:nvPr/>
        </p:nvSpPr>
        <p:spPr>
          <a:xfrm>
            <a:off x="151960" y="3462098"/>
            <a:ext cx="3907379" cy="787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2400"/>
              <a:t>Support to SPIAC-B / USP2030 WGs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D63D6BE-3CF9-5B40-2D40-B30865FC8C96}"/>
              </a:ext>
            </a:extLst>
          </p:cNvPr>
          <p:cNvSpPr txBox="1">
            <a:spLocks/>
          </p:cNvSpPr>
          <p:nvPr/>
        </p:nvSpPr>
        <p:spPr>
          <a:xfrm>
            <a:off x="405745" y="1793289"/>
            <a:ext cx="2840513" cy="1066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2400"/>
              <a:t>Support to multistakeholder activities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B081AB1-5D7F-E74A-221E-CBF23E5A9F8D}"/>
              </a:ext>
            </a:extLst>
          </p:cNvPr>
          <p:cNvSpPr txBox="1">
            <a:spLocks/>
          </p:cNvSpPr>
          <p:nvPr/>
        </p:nvSpPr>
        <p:spPr>
          <a:xfrm>
            <a:off x="5000408" y="175991"/>
            <a:ext cx="3907379" cy="787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2400"/>
              <a:t>Fostering exchanges by supporting global events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0592BB-D4A3-E339-9E38-C2B75C0812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6788" y="434502"/>
            <a:ext cx="1934697" cy="1173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57A8B2-BE00-02F9-6CCF-6CB989BCDF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06320" y="591736"/>
            <a:ext cx="1419402" cy="19763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F15665-D419-153D-5AE1-459A281878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21193" y="1375812"/>
            <a:ext cx="1242333" cy="14727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3999E9-AE28-2042-0D8E-C45660B88E9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990" b="2"/>
          <a:stretch/>
        </p:blipFill>
        <p:spPr>
          <a:xfrm>
            <a:off x="5059828" y="1021152"/>
            <a:ext cx="1931872" cy="744485"/>
          </a:xfrm>
          <a:prstGeom prst="rect">
            <a:avLst/>
          </a:prstGeom>
        </p:spPr>
      </p:pic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901FC430-48C0-B2C0-4897-F2498AB43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3"/>
          <a:stretch>
            <a:fillRect/>
          </a:stretch>
        </p:blipFill>
        <p:spPr>
          <a:xfrm>
            <a:off x="7817073" y="1832725"/>
            <a:ext cx="2198948" cy="962782"/>
          </a:xfr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325F1F-28ED-C8D4-241C-C22F22151D3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29452" y="1821614"/>
            <a:ext cx="1014968" cy="6658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9BA907-F8CA-FB86-F1CB-FECABE91CE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83311" y="927924"/>
            <a:ext cx="1202250" cy="16892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7019CCF-6CE7-AE08-E1C7-53569C086B4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38103" y="4606021"/>
            <a:ext cx="1721496" cy="86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979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AD6F7-B362-6A89-EEAF-5E9218164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0305" y="735730"/>
            <a:ext cx="2229584" cy="1325563"/>
          </a:xfrm>
        </p:spPr>
        <p:txBody>
          <a:bodyPr>
            <a:normAutofit/>
          </a:bodyPr>
          <a:lstStyle/>
          <a:p>
            <a:r>
              <a:rPr lang="pt-BR" sz="2800"/>
              <a:t>for </a:t>
            </a:r>
            <a:r>
              <a:rPr lang="pt-BR" sz="2800" b="0" err="1"/>
              <a:t>partners</a:t>
            </a:r>
            <a:r>
              <a:rPr lang="pt-BR" sz="2800" b="0"/>
              <a:t>:</a:t>
            </a:r>
            <a:endParaRPr lang="en-GB" sz="2800" b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6EB03E-FF22-2655-6DF6-0C73FDC06F1A}"/>
              </a:ext>
            </a:extLst>
          </p:cNvPr>
          <p:cNvSpPr txBox="1"/>
          <p:nvPr/>
        </p:nvSpPr>
        <p:spPr>
          <a:xfrm>
            <a:off x="92792" y="1908175"/>
            <a:ext cx="5501767" cy="46501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500" b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 gateway for exchanging social protection experiences</a:t>
            </a:r>
            <a:r>
              <a:rPr lang="en-GB" sz="150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1500" b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knowledge</a:t>
            </a:r>
            <a:r>
              <a:rPr lang="en-GB" sz="150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including best practices and challenges.</a:t>
            </a:r>
            <a:br>
              <a:rPr lang="en-GB" sz="150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GB" sz="1500">
              <a:solidFill>
                <a:srgbClr val="0D0D0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500" b="1" i="0">
                <a:solidFill>
                  <a:srgbClr val="0D0D0D"/>
                </a:solidFill>
                <a:effectLst/>
                <a:latin typeface="Calibri"/>
                <a:ea typeface="Calibri"/>
                <a:cs typeface="Calibri"/>
              </a:rPr>
              <a:t>Informs users on latest trends and developments in the field</a:t>
            </a:r>
            <a:r>
              <a:rPr lang="en-GB" sz="1500" i="0">
                <a:solidFill>
                  <a:srgbClr val="0D0D0D"/>
                </a:solidFill>
                <a:effectLst/>
                <a:latin typeface="Calibri"/>
                <a:ea typeface="Calibri"/>
                <a:cs typeface="Calibri"/>
              </a:rPr>
              <a:t>, </a:t>
            </a:r>
            <a:r>
              <a:rPr lang="en-GB" sz="1500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including intersecting and evolving issues, such as climate change, humanitarian crises and GEDSI.</a:t>
            </a:r>
            <a:br>
              <a:rPr lang="en-GB" sz="1500" i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GB" sz="1500" b="0" i="0">
              <a:solidFill>
                <a:srgbClr val="0D0D0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500" b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Offers high-quality learning and training courses </a:t>
            </a:r>
            <a:r>
              <a:rPr lang="en-GB" sz="150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social protection, supporting continuous learning and strengthening capacities.</a:t>
            </a:r>
            <a:br>
              <a:rPr lang="en-GB" sz="1500" b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GB" sz="1500">
              <a:solidFill>
                <a:srgbClr val="0D0D0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500" b="1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Facilitates global and regional networks and partnerships.</a:t>
            </a:r>
            <a:endParaRPr lang="en-GB" sz="1500" b="1">
              <a:solidFill>
                <a:srgbClr val="0D0D0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1500" b="1">
              <a:solidFill>
                <a:srgbClr val="0D0D0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500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Supports </a:t>
            </a:r>
            <a:r>
              <a:rPr lang="en-GB" sz="1500" b="1" u="sng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all</a:t>
            </a:r>
            <a:r>
              <a:rPr lang="en-GB" sz="1500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 social protection stakeholders from NGOs, UN agencies, donors, governments, academia and civil society.</a:t>
            </a:r>
          </a:p>
          <a:p>
            <a:pPr lvl="1" algn="l">
              <a:lnSpc>
                <a:spcPct val="110000"/>
              </a:lnSpc>
            </a:pPr>
            <a:endParaRPr lang="en-GB" sz="1500" b="1">
              <a:solidFill>
                <a:srgbClr val="0D0D0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algn="l">
              <a:lnSpc>
                <a:spcPct val="110000"/>
              </a:lnSpc>
            </a:pPr>
            <a:endParaRPr lang="en-GB" sz="1500" b="1">
              <a:solidFill>
                <a:srgbClr val="0D0D0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D5F42-0829-ADE3-DA0D-76B69C961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872" y="1505481"/>
            <a:ext cx="45719" cy="498306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EBFF469-5EFC-3192-8E30-C01A47048E24}"/>
              </a:ext>
            </a:extLst>
          </p:cNvPr>
          <p:cNvSpPr txBox="1">
            <a:spLocks/>
          </p:cNvSpPr>
          <p:nvPr/>
        </p:nvSpPr>
        <p:spPr>
          <a:xfrm>
            <a:off x="1852415" y="701125"/>
            <a:ext cx="17206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2800"/>
              <a:t>for </a:t>
            </a:r>
            <a:r>
              <a:rPr lang="pt-BR" sz="2800" err="1"/>
              <a:t>users</a:t>
            </a:r>
            <a:r>
              <a:rPr lang="pt-BR" sz="2800"/>
              <a:t>:</a:t>
            </a:r>
            <a:endParaRPr lang="en-GB" sz="2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9DB414-3940-0EC9-7441-5784DA716B33}"/>
              </a:ext>
            </a:extLst>
          </p:cNvPr>
          <p:cNvSpPr txBox="1"/>
          <p:nvPr/>
        </p:nvSpPr>
        <p:spPr>
          <a:xfrm>
            <a:off x="5943591" y="1908175"/>
            <a:ext cx="5404114" cy="41422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500" b="1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Connects</a:t>
            </a:r>
            <a:r>
              <a:rPr lang="en-GB" sz="1500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 partners with other </a:t>
            </a:r>
            <a:r>
              <a:rPr lang="en-GB" sz="1500" b="1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global stakeholders </a:t>
            </a:r>
            <a:r>
              <a:rPr lang="en-GB" sz="1500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to enhance learning and best practice. </a:t>
            </a:r>
            <a:br>
              <a:rPr lang="en-GB" sz="15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GB" sz="1500">
              <a:solidFill>
                <a:srgbClr val="0D0D0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500" b="1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Supports</a:t>
            </a:r>
            <a:r>
              <a:rPr lang="en-GB" sz="1500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GB" sz="1500" b="1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informed decision-making </a:t>
            </a:r>
            <a:r>
              <a:rPr lang="en-GB" sz="1500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and </a:t>
            </a:r>
            <a:r>
              <a:rPr lang="en-GB" sz="1500" b="1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impactful investments</a:t>
            </a:r>
            <a:r>
              <a:rPr lang="en-GB" sz="1500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 in social protection. </a:t>
            </a:r>
            <a:br>
              <a:rPr lang="en-GB" sz="15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GB" sz="1500" b="1">
              <a:solidFill>
                <a:srgbClr val="0D0D0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500" b="1">
                <a:latin typeface="Calibri"/>
                <a:ea typeface="Calibri"/>
                <a:cs typeface="Times New Roman"/>
              </a:rPr>
              <a:t>C</a:t>
            </a:r>
            <a:r>
              <a:rPr lang="en-GB" sz="1500" b="1">
                <a:effectLst/>
                <a:latin typeface="Calibri"/>
                <a:ea typeface="Calibri"/>
                <a:cs typeface="Times New Roman"/>
              </a:rPr>
              <a:t>ontributes</a:t>
            </a:r>
            <a:r>
              <a:rPr lang="en-GB" sz="1500">
                <a:effectLst/>
                <a:latin typeface="Calibri"/>
                <a:ea typeface="Calibri"/>
                <a:cs typeface="Times New Roman"/>
              </a:rPr>
              <a:t> to </a:t>
            </a:r>
            <a:r>
              <a:rPr lang="en-GB" sz="1500" b="1">
                <a:effectLst/>
                <a:latin typeface="Calibri"/>
                <a:ea typeface="Calibri"/>
                <a:cs typeface="Times New Roman"/>
              </a:rPr>
              <a:t>innovative policy discussions</a:t>
            </a:r>
            <a:r>
              <a:rPr lang="en-GB" sz="1500">
                <a:effectLst/>
                <a:latin typeface="Calibri"/>
                <a:ea typeface="Calibri"/>
                <a:cs typeface="Times New Roman"/>
              </a:rPr>
              <a:t>, resulting in evidence-based policies, strategies, and approaches</a:t>
            </a:r>
            <a:r>
              <a:rPr lang="en-GB" sz="1500">
                <a:latin typeface="Calibri"/>
                <a:ea typeface="Calibri"/>
                <a:cs typeface="Times New Roman"/>
              </a:rPr>
              <a:t>.</a:t>
            </a:r>
            <a:br>
              <a:rPr lang="en-GB" sz="1500" b="0" i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GB" sz="1500" b="0" i="0">
              <a:solidFill>
                <a:srgbClr val="0D0D0D"/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500" b="1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Supports</a:t>
            </a:r>
            <a:r>
              <a:rPr lang="en-GB" sz="1500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GB" sz="1500" b="1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interagency mechanisms </a:t>
            </a:r>
            <a:r>
              <a:rPr lang="en-GB" sz="1500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and global initiatives &amp; agendas.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1500" b="1">
              <a:solidFill>
                <a:srgbClr val="0D0D0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500" b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Enhances</a:t>
            </a:r>
            <a:r>
              <a:rPr lang="en-GB" sz="150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partners </a:t>
            </a:r>
            <a:r>
              <a:rPr lang="en-GB" sz="1500" b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visibility</a:t>
            </a:r>
            <a:r>
              <a:rPr lang="en-GB" sz="150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GB" sz="1500" b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credibility</a:t>
            </a:r>
            <a:r>
              <a:rPr lang="en-GB" sz="150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this field due to its extensive outreach.</a:t>
            </a:r>
            <a:endParaRPr lang="en-GB" sz="1500">
              <a:solidFill>
                <a:srgbClr val="0D0D0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1500" i="0">
              <a:solidFill>
                <a:srgbClr val="0D0D0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1500" b="0" i="0">
              <a:solidFill>
                <a:srgbClr val="0D0D0D"/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B47184-C5EE-DAC9-D4B0-E1F298F898DB}"/>
              </a:ext>
            </a:extLst>
          </p:cNvPr>
          <p:cNvSpPr txBox="1"/>
          <p:nvPr/>
        </p:nvSpPr>
        <p:spPr>
          <a:xfrm>
            <a:off x="411470" y="365628"/>
            <a:ext cx="6094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/>
              <a:t>socialprotection.org </a:t>
            </a:r>
            <a:r>
              <a:rPr lang="pt-BR" sz="2800" b="1" err="1"/>
              <a:t>value</a:t>
            </a:r>
            <a:r>
              <a:rPr lang="pt-BR" sz="2800" b="1"/>
              <a:t> </a:t>
            </a:r>
            <a:r>
              <a:rPr lang="pt-BR" sz="2800" b="1" err="1"/>
              <a:t>added</a:t>
            </a:r>
            <a:r>
              <a:rPr lang="pt-BR" sz="2800" b="1"/>
              <a:t> </a:t>
            </a:r>
            <a:endParaRPr lang="en-GB" sz="2800" b="1"/>
          </a:p>
        </p:txBody>
      </p:sp>
    </p:spTree>
    <p:extLst>
      <p:ext uri="{BB962C8B-B14F-4D97-AF65-F5344CB8AC3E}">
        <p14:creationId xmlns:p14="http://schemas.microsoft.com/office/powerpoint/2010/main" val="36712401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6D25AC-3792-AD60-B4B7-EF6D59A3C7AF}"/>
              </a:ext>
            </a:extLst>
          </p:cNvPr>
          <p:cNvSpPr txBox="1">
            <a:spLocks/>
          </p:cNvSpPr>
          <p:nvPr/>
        </p:nvSpPr>
        <p:spPr>
          <a:xfrm>
            <a:off x="802169" y="504560"/>
            <a:ext cx="7720507" cy="72424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sz="3600" spc="-150">
                <a:solidFill>
                  <a:schemeClr val="tx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Funding</a:t>
            </a:r>
            <a:r>
              <a:rPr lang="en-US" sz="4400" b="1" spc="-150">
                <a:solidFill>
                  <a:schemeClr val="tx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spc="-150">
                <a:solidFill>
                  <a:schemeClr val="tx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(USD)</a:t>
            </a:r>
            <a:endParaRPr lang="en-US" sz="4400" spc="-150">
              <a:solidFill>
                <a:schemeClr val="tx1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F9ABB01-8DCB-2B85-A27C-9CD2DDE0991F}"/>
              </a:ext>
            </a:extLst>
          </p:cNvPr>
          <p:cNvGrpSpPr/>
          <p:nvPr/>
        </p:nvGrpSpPr>
        <p:grpSpPr>
          <a:xfrm>
            <a:off x="7559254" y="5117945"/>
            <a:ext cx="4148114" cy="612312"/>
            <a:chOff x="8043886" y="6094661"/>
            <a:chExt cx="4148114" cy="612312"/>
          </a:xfrm>
        </p:grpSpPr>
        <p:sp>
          <p:nvSpPr>
            <p:cNvPr id="3" name="Pentagon 13">
              <a:extLst>
                <a:ext uri="{FF2B5EF4-FFF2-40B4-BE49-F238E27FC236}">
                  <a16:creationId xmlns:a16="http://schemas.microsoft.com/office/drawing/2014/main" id="{68D99348-E6DB-F57B-A25F-5EA69BC305E1}"/>
                </a:ext>
              </a:extLst>
            </p:cNvPr>
            <p:cNvSpPr/>
            <p:nvPr/>
          </p:nvSpPr>
          <p:spPr>
            <a:xfrm rot="16200000">
              <a:off x="9836125" y="4351098"/>
              <a:ext cx="563636" cy="414811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2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05931E4-D9E1-981E-EE4C-D00FD0FD8851}"/>
                </a:ext>
              </a:extLst>
            </p:cNvPr>
            <p:cNvSpPr txBox="1"/>
            <p:nvPr/>
          </p:nvSpPr>
          <p:spPr>
            <a:xfrm>
              <a:off x="8527135" y="6384093"/>
              <a:ext cx="34061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Arial" pitchFamily="34" charset="0"/>
                </a:rPr>
                <a:t>Platform’s Maintenance Costs / Year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7BFEA2E-F493-CAE9-D7A8-6EEB16ED8516}"/>
                </a:ext>
              </a:extLst>
            </p:cNvPr>
            <p:cNvSpPr txBox="1"/>
            <p:nvPr/>
          </p:nvSpPr>
          <p:spPr>
            <a:xfrm>
              <a:off x="8522676" y="6094661"/>
              <a:ext cx="34558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Arial" pitchFamily="34" charset="0"/>
                </a:rPr>
                <a:t>$1.400.000</a:t>
              </a:r>
              <a:endParaRPr kumimoji="0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Arial" pitchFamily="34" charset="0"/>
              </a:endParaRPr>
            </a:p>
          </p:txBody>
        </p:sp>
        <p:sp>
          <p:nvSpPr>
            <p:cNvPr id="6" name="타원 105">
              <a:extLst>
                <a:ext uri="{FF2B5EF4-FFF2-40B4-BE49-F238E27FC236}">
                  <a16:creationId xmlns:a16="http://schemas.microsoft.com/office/drawing/2014/main" id="{FEED2166-AAAC-4142-17DD-02A6EAA2C46D}"/>
                </a:ext>
              </a:extLst>
            </p:cNvPr>
            <p:cNvSpPr/>
            <p:nvPr/>
          </p:nvSpPr>
          <p:spPr>
            <a:xfrm>
              <a:off x="8138517" y="6241298"/>
              <a:ext cx="384159" cy="347071"/>
            </a:xfrm>
            <a:prstGeom prst="ellipse">
              <a:avLst/>
            </a:prstGeom>
            <a:solidFill>
              <a:schemeClr val="bg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" name="Block Arc 11">
              <a:extLst>
                <a:ext uri="{FF2B5EF4-FFF2-40B4-BE49-F238E27FC236}">
                  <a16:creationId xmlns:a16="http://schemas.microsoft.com/office/drawing/2014/main" id="{DC95E56E-FF06-CBE4-A182-22972A86917E}"/>
                </a:ext>
              </a:extLst>
            </p:cNvPr>
            <p:cNvSpPr/>
            <p:nvPr/>
          </p:nvSpPr>
          <p:spPr>
            <a:xfrm>
              <a:off x="8234032" y="6305273"/>
              <a:ext cx="198835" cy="228521"/>
            </a:xfrm>
            <a:custGeom>
              <a:avLst/>
              <a:gdLst/>
              <a:ahLst/>
              <a:cxnLst/>
              <a:rect l="l" t="t" r="r" b="b"/>
              <a:pathLst>
                <a:path w="3636337" h="7138182">
                  <a:moveTo>
                    <a:pt x="1563551" y="3029061"/>
                  </a:moveTo>
                  <a:lnTo>
                    <a:pt x="1563551" y="1171769"/>
                  </a:lnTo>
                  <a:cubicBezTo>
                    <a:pt x="1444523" y="1201084"/>
                    <a:pt x="1330799" y="1254073"/>
                    <a:pt x="1228219" y="1328453"/>
                  </a:cubicBezTo>
                  <a:cubicBezTo>
                    <a:pt x="927220" y="1546705"/>
                    <a:pt x="771440" y="1913395"/>
                    <a:pt x="823311" y="2281559"/>
                  </a:cubicBezTo>
                  <a:cubicBezTo>
                    <a:pt x="886035" y="2761950"/>
                    <a:pt x="1181988" y="2923981"/>
                    <a:pt x="1563551" y="3029061"/>
                  </a:cubicBezTo>
                  <a:close/>
                  <a:moveTo>
                    <a:pt x="2056123" y="5971053"/>
                  </a:moveTo>
                  <a:cubicBezTo>
                    <a:pt x="2180706" y="5941789"/>
                    <a:pt x="2300029" y="5887431"/>
                    <a:pt x="2407191" y="5809729"/>
                  </a:cubicBezTo>
                  <a:cubicBezTo>
                    <a:pt x="2708190" y="5591477"/>
                    <a:pt x="2863970" y="5224787"/>
                    <a:pt x="2812099" y="4856623"/>
                  </a:cubicBezTo>
                  <a:cubicBezTo>
                    <a:pt x="2712300" y="4365494"/>
                    <a:pt x="2419393" y="4148018"/>
                    <a:pt x="2056123" y="4007016"/>
                  </a:cubicBezTo>
                  <a:close/>
                  <a:moveTo>
                    <a:pt x="2056123" y="7138182"/>
                  </a:moveTo>
                  <a:lnTo>
                    <a:pt x="1563551" y="7138182"/>
                  </a:lnTo>
                  <a:lnTo>
                    <a:pt x="1563551" y="6796553"/>
                  </a:lnTo>
                  <a:cubicBezTo>
                    <a:pt x="1376287" y="6771102"/>
                    <a:pt x="1191751" y="6715291"/>
                    <a:pt x="1016794" y="6629471"/>
                  </a:cubicBezTo>
                  <a:cubicBezTo>
                    <a:pt x="412303" y="6332946"/>
                    <a:pt x="21102" y="5726704"/>
                    <a:pt x="0" y="5053734"/>
                  </a:cubicBezTo>
                  <a:lnTo>
                    <a:pt x="813973" y="5028205"/>
                  </a:lnTo>
                  <a:cubicBezTo>
                    <a:pt x="825624" y="5399818"/>
                    <a:pt x="1041643" y="5734588"/>
                    <a:pt x="1375441" y="5898325"/>
                  </a:cubicBezTo>
                  <a:cubicBezTo>
                    <a:pt x="1436179" y="5928119"/>
                    <a:pt x="1499008" y="5951362"/>
                    <a:pt x="1563551" y="5965918"/>
                  </a:cubicBezTo>
                  <a:lnTo>
                    <a:pt x="1563551" y="3847635"/>
                  </a:lnTo>
                  <a:cubicBezTo>
                    <a:pt x="920238" y="3662345"/>
                    <a:pt x="233045" y="3450393"/>
                    <a:pt x="16852" y="2382091"/>
                  </a:cubicBezTo>
                  <a:cubicBezTo>
                    <a:pt x="-73403" y="1719933"/>
                    <a:pt x="208577" y="1061859"/>
                    <a:pt x="750173" y="669157"/>
                  </a:cubicBezTo>
                  <a:cubicBezTo>
                    <a:pt x="994931" y="491686"/>
                    <a:pt x="1274723" y="381458"/>
                    <a:pt x="1563551" y="341319"/>
                  </a:cubicBezTo>
                  <a:lnTo>
                    <a:pt x="1563551" y="0"/>
                  </a:lnTo>
                  <a:lnTo>
                    <a:pt x="2056123" y="0"/>
                  </a:lnTo>
                  <a:lnTo>
                    <a:pt x="2056123" y="339268"/>
                  </a:lnTo>
                  <a:cubicBezTo>
                    <a:pt x="2248752" y="363969"/>
                    <a:pt x="2438747" y="420481"/>
                    <a:pt x="2618616" y="508711"/>
                  </a:cubicBezTo>
                  <a:cubicBezTo>
                    <a:pt x="3223107" y="805237"/>
                    <a:pt x="3614308" y="1411478"/>
                    <a:pt x="3635410" y="2084448"/>
                  </a:cubicBezTo>
                  <a:lnTo>
                    <a:pt x="2821437" y="2109978"/>
                  </a:lnTo>
                  <a:cubicBezTo>
                    <a:pt x="2809786" y="1738364"/>
                    <a:pt x="2593767" y="1403594"/>
                    <a:pt x="2259969" y="1239857"/>
                  </a:cubicBezTo>
                  <a:cubicBezTo>
                    <a:pt x="2194243" y="1207617"/>
                    <a:pt x="2126069" y="1183046"/>
                    <a:pt x="2056123" y="1168235"/>
                  </a:cubicBezTo>
                  <a:lnTo>
                    <a:pt x="2056123" y="3150890"/>
                  </a:lnTo>
                  <a:cubicBezTo>
                    <a:pt x="2675271" y="3303511"/>
                    <a:pt x="3347939" y="3564428"/>
                    <a:pt x="3618512" y="4743007"/>
                  </a:cubicBezTo>
                  <a:cubicBezTo>
                    <a:pt x="3712448" y="5409725"/>
                    <a:pt x="3430336" y="6073786"/>
                    <a:pt x="2885237" y="6469025"/>
                  </a:cubicBezTo>
                  <a:cubicBezTo>
                    <a:pt x="2636047" y="6649712"/>
                    <a:pt x="2350538" y="6760700"/>
                    <a:pt x="2056123" y="67987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727D141-A847-F6E2-4948-CF1A59776035}"/>
              </a:ext>
            </a:extLst>
          </p:cNvPr>
          <p:cNvGraphicFramePr>
            <a:graphicFrameLocks noGrp="1"/>
          </p:cNvGraphicFramePr>
          <p:nvPr/>
        </p:nvGraphicFramePr>
        <p:xfrm>
          <a:off x="843320" y="1433899"/>
          <a:ext cx="8327785" cy="5072985"/>
        </p:xfrm>
        <a:graphic>
          <a:graphicData uri="http://schemas.openxmlformats.org/drawingml/2006/table">
            <a:tbl>
              <a:tblPr/>
              <a:tblGrid>
                <a:gridCol w="2048776">
                  <a:extLst>
                    <a:ext uri="{9D8B030D-6E8A-4147-A177-3AD203B41FA5}">
                      <a16:colId xmlns:a16="http://schemas.microsoft.com/office/drawing/2014/main" val="3739786896"/>
                    </a:ext>
                  </a:extLst>
                </a:gridCol>
                <a:gridCol w="207720">
                  <a:extLst>
                    <a:ext uri="{9D8B030D-6E8A-4147-A177-3AD203B41FA5}">
                      <a16:colId xmlns:a16="http://schemas.microsoft.com/office/drawing/2014/main" val="3475151323"/>
                    </a:ext>
                  </a:extLst>
                </a:gridCol>
                <a:gridCol w="1572768">
                  <a:extLst>
                    <a:ext uri="{9D8B030D-6E8A-4147-A177-3AD203B41FA5}">
                      <a16:colId xmlns:a16="http://schemas.microsoft.com/office/drawing/2014/main" val="3512491872"/>
                    </a:ext>
                  </a:extLst>
                </a:gridCol>
                <a:gridCol w="1470235">
                  <a:extLst>
                    <a:ext uri="{9D8B030D-6E8A-4147-A177-3AD203B41FA5}">
                      <a16:colId xmlns:a16="http://schemas.microsoft.com/office/drawing/2014/main" val="3594153749"/>
                    </a:ext>
                  </a:extLst>
                </a:gridCol>
                <a:gridCol w="1607802">
                  <a:extLst>
                    <a:ext uri="{9D8B030D-6E8A-4147-A177-3AD203B41FA5}">
                      <a16:colId xmlns:a16="http://schemas.microsoft.com/office/drawing/2014/main" val="4058879511"/>
                    </a:ext>
                  </a:extLst>
                </a:gridCol>
                <a:gridCol w="1420484">
                  <a:extLst>
                    <a:ext uri="{9D8B030D-6E8A-4147-A177-3AD203B41FA5}">
                      <a16:colId xmlns:a16="http://schemas.microsoft.com/office/drawing/2014/main" val="2630210263"/>
                    </a:ext>
                  </a:extLst>
                </a:gridCol>
              </a:tblGrid>
              <a:tr h="437054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Financial report for the period 2024*-2026</a:t>
                      </a:r>
                    </a:p>
                  </a:txBody>
                  <a:tcPr marL="85246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2041943"/>
                  </a:ext>
                </a:extLst>
              </a:tr>
              <a:tr h="362436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Available budget</a:t>
                      </a:r>
                    </a:p>
                  </a:txBody>
                  <a:tcPr marL="85246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Core resources confirmed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 resources confirmed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Pending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491159"/>
                  </a:ext>
                </a:extLst>
              </a:tr>
              <a:tr h="25583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Donor</a:t>
                      </a:r>
                    </a:p>
                  </a:txBody>
                  <a:tcPr marL="85246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Value in USD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Value in USD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Value in USD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6072537"/>
                  </a:ext>
                </a:extLst>
              </a:tr>
              <a:tr h="21319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DFAT 2024-26</a:t>
                      </a:r>
                    </a:p>
                  </a:txBody>
                  <a:tcPr marL="85246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core funding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core funding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1,500,000.00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3217025"/>
                  </a:ext>
                </a:extLst>
              </a:tr>
              <a:tr h="21319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USAID 2023</a:t>
                      </a:r>
                    </a:p>
                  </a:txBody>
                  <a:tcPr marL="85246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300,000.00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019571"/>
                  </a:ext>
                </a:extLst>
              </a:tr>
              <a:tr h="21319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GIZ  remaining</a:t>
                      </a:r>
                    </a:p>
                  </a:txBody>
                  <a:tcPr marL="85246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49,883.92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3840764"/>
                  </a:ext>
                </a:extLst>
              </a:tr>
              <a:tr h="21319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DFAT remaing</a:t>
                      </a:r>
                    </a:p>
                  </a:txBody>
                  <a:tcPr marL="85246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95,000.00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044189"/>
                  </a:ext>
                </a:extLst>
              </a:tr>
              <a:tr h="21319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FAO/TRANSFORM</a:t>
                      </a:r>
                    </a:p>
                  </a:txBody>
                  <a:tcPr marL="85246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project-based**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project-based**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3,331.59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22,210.62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139155"/>
                  </a:ext>
                </a:extLst>
              </a:tr>
              <a:tr h="21319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WFP (PIF + e e-course)</a:t>
                      </a:r>
                    </a:p>
                  </a:txBody>
                  <a:tcPr marL="85246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18,240.83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121,605.50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1335342"/>
                  </a:ext>
                </a:extLst>
              </a:tr>
              <a:tr h="21319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Unicef e-course</a:t>
                      </a:r>
                    </a:p>
                  </a:txBody>
                  <a:tcPr marL="85246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11,054.44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73,696.25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8016340"/>
                  </a:ext>
                </a:extLst>
              </a:tr>
              <a:tr h="21319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GIZ AI </a:t>
                      </a:r>
                    </a:p>
                  </a:txBody>
                  <a:tcPr marL="85246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negotiation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negotiation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TBC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8235938"/>
                  </a:ext>
                </a:extLst>
              </a:tr>
              <a:tr h="21319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STAAR/FCDO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6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1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TBC</a:t>
                      </a:r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9356014"/>
                  </a:ext>
                </a:extLst>
              </a:tr>
              <a:tr h="223857">
                <a:tc gridSpan="3"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1,832,626.86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217,512.37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144,883.92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430996"/>
                  </a:ext>
                </a:extLst>
              </a:tr>
              <a:tr h="188667">
                <a:tc gridSpan="2"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7726440"/>
                  </a:ext>
                </a:extLst>
              </a:tr>
              <a:tr h="377335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Core cost for the period 2024-2026 (31 months)</a:t>
                      </a:r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246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3,600,000.00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5702427"/>
                  </a:ext>
                </a:extLst>
              </a:tr>
              <a:tr h="188667">
                <a:tc gridSpan="2"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0090944"/>
                  </a:ext>
                </a:extLst>
              </a:tr>
              <a:tr h="309136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Funding gap</a:t>
                      </a:r>
                    </a:p>
                  </a:txBody>
                  <a:tcPr marL="85246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246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1,767,373.14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322954"/>
                  </a:ext>
                </a:extLst>
              </a:tr>
              <a:tr h="213197"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2765731"/>
                  </a:ext>
                </a:extLst>
              </a:tr>
              <a:tr h="2131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7 months in 2024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0247951"/>
                  </a:ext>
                </a:extLst>
              </a:tr>
              <a:tr h="213197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 15% of the total project amount will be charged as 'core funding' fund, ensuring the sustained daily operations of the platform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780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41586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C6F2A50D-CC10-3BD2-61AC-BC6EDBAA1C41}"/>
              </a:ext>
            </a:extLst>
          </p:cNvPr>
          <p:cNvSpPr txBox="1">
            <a:spLocks/>
          </p:cNvSpPr>
          <p:nvPr/>
        </p:nvSpPr>
        <p:spPr>
          <a:xfrm>
            <a:off x="337061" y="560517"/>
            <a:ext cx="8469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pt-BR" sz="3600" b="0"/>
              <a:t>Governance</a:t>
            </a:r>
          </a:p>
          <a:p>
            <a:r>
              <a:rPr lang="pt-BR" sz="3600" b="0" err="1"/>
              <a:t>proposal</a:t>
            </a:r>
            <a:endParaRPr lang="en-GB" sz="3600" b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355CBA-8046-4DE5-D506-7E8049882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936" y="136978"/>
            <a:ext cx="7511941" cy="658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012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AD6F7-B362-6A89-EEAF-5E9218164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32343" cy="1325563"/>
          </a:xfrm>
        </p:spPr>
        <p:txBody>
          <a:bodyPr/>
          <a:lstStyle/>
          <a:p>
            <a:r>
              <a:rPr lang="en-GB"/>
              <a:t>Brochure of services</a:t>
            </a:r>
          </a:p>
        </p:txBody>
      </p:sp>
      <p:pic>
        <p:nvPicPr>
          <p:cNvPr id="5" name="Picture 4" descr="A person giving a coconut to another person&#10;&#10;Description automatically generated">
            <a:extLst>
              <a:ext uri="{FF2B5EF4-FFF2-40B4-BE49-F238E27FC236}">
                <a16:creationId xmlns:a16="http://schemas.microsoft.com/office/drawing/2014/main" id="{54A6B101-411B-0074-45E7-80A250E526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069" y="1690688"/>
            <a:ext cx="3047413" cy="43106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6C5E9A-5708-8226-5BD9-02EAA9C6E158}"/>
              </a:ext>
            </a:extLst>
          </p:cNvPr>
          <p:cNvSpPr txBox="1"/>
          <p:nvPr/>
        </p:nvSpPr>
        <p:spPr>
          <a:xfrm>
            <a:off x="4798032" y="2044558"/>
            <a:ext cx="646244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i="0" u="none" strike="noStrike" baseline="0" dirty="0">
                <a:solidFill>
                  <a:schemeClr val="tx2"/>
                </a:solidFill>
                <a:latin typeface="MyriadPro-Regular"/>
                <a:hlinkClick r:id="rId4"/>
              </a:rPr>
              <a:t>This catalogue </a:t>
            </a:r>
            <a:r>
              <a:rPr lang="en-GB" sz="2000" b="1" i="0" u="none" strike="noStrike" baseline="0" dirty="0">
                <a:solidFill>
                  <a:schemeClr val="tx2"/>
                </a:solidFill>
                <a:latin typeface="MyriadPro-Regular"/>
              </a:rPr>
              <a:t>outlines the effective support that </a:t>
            </a:r>
            <a:r>
              <a:rPr lang="en-GB" sz="2000" b="1" dirty="0">
                <a:solidFill>
                  <a:schemeClr val="tx2"/>
                </a:solidFill>
                <a:latin typeface="MyriadPro-Regular"/>
              </a:rPr>
              <a:t>the platform </a:t>
            </a:r>
            <a:r>
              <a:rPr lang="en-GB" sz="2000" b="1" i="0" u="none" strike="noStrike" baseline="0" dirty="0">
                <a:solidFill>
                  <a:schemeClr val="tx2"/>
                </a:solidFill>
                <a:latin typeface="MyriadPro-Regular"/>
              </a:rPr>
              <a:t>can offer to organizations and governments.</a:t>
            </a:r>
          </a:p>
          <a:p>
            <a:pPr algn="l"/>
            <a:endParaRPr lang="en-GB" sz="2000" b="0" i="0" u="none" strike="noStrike" baseline="0" dirty="0">
              <a:solidFill>
                <a:schemeClr val="tx2"/>
              </a:solidFill>
              <a:latin typeface="MyriadPro-Regular"/>
            </a:endParaRPr>
          </a:p>
          <a:p>
            <a:pPr algn="l"/>
            <a:r>
              <a:rPr lang="en-GB" sz="2000" i="1" u="sng" strike="noStrike" baseline="0" dirty="0">
                <a:solidFill>
                  <a:schemeClr val="tx2"/>
                </a:solidFill>
                <a:latin typeface="MyriadPro-It"/>
              </a:rPr>
              <a:t>Access to all content and basic assistance with knowledge-sharing activities are core services </a:t>
            </a:r>
            <a:r>
              <a:rPr lang="en-GB" sz="2000" i="1" strike="noStrike" baseline="0" dirty="0">
                <a:solidFill>
                  <a:schemeClr val="tx2"/>
                </a:solidFill>
                <a:latin typeface="MyriadPro-It"/>
              </a:rPr>
              <a:t>provided</a:t>
            </a:r>
            <a:r>
              <a:rPr lang="en-GB" sz="2000" i="1" u="none" strike="noStrike" baseline="0" dirty="0">
                <a:solidFill>
                  <a:schemeClr val="tx2"/>
                </a:solidFill>
                <a:latin typeface="MyriadPro-It"/>
              </a:rPr>
              <a:t> by the platform and </a:t>
            </a:r>
            <a:r>
              <a:rPr lang="en-GB" sz="2000" i="1" strike="noStrike" baseline="0" dirty="0">
                <a:solidFill>
                  <a:schemeClr val="tx2"/>
                </a:solidFill>
                <a:latin typeface="MyriadPro-It"/>
              </a:rPr>
              <a:t>are </a:t>
            </a:r>
            <a:r>
              <a:rPr lang="en-GB" sz="2000" i="1" u="sng" strike="noStrike" baseline="0" dirty="0">
                <a:solidFill>
                  <a:schemeClr val="tx2"/>
                </a:solidFill>
                <a:latin typeface="MyriadPro-It"/>
              </a:rPr>
              <a:t>offered free of charge</a:t>
            </a:r>
            <a:r>
              <a:rPr lang="en-GB" sz="2000" i="1" u="none" strike="noStrike" baseline="0" dirty="0">
                <a:solidFill>
                  <a:schemeClr val="tx2"/>
                </a:solidFill>
                <a:latin typeface="MyriadPro-It"/>
              </a:rPr>
              <a:t>. </a:t>
            </a:r>
          </a:p>
          <a:p>
            <a:pPr algn="l"/>
            <a:endParaRPr lang="en-GB" sz="2000" i="1" dirty="0">
              <a:solidFill>
                <a:schemeClr val="tx2"/>
              </a:solidFill>
              <a:latin typeface="MyriadPro-It"/>
            </a:endParaRPr>
          </a:p>
          <a:p>
            <a:pPr algn="l"/>
            <a:r>
              <a:rPr lang="en-GB" sz="2000" b="0" i="1" u="none" strike="noStrike" baseline="0" dirty="0">
                <a:solidFill>
                  <a:schemeClr val="tx2"/>
                </a:solidFill>
                <a:latin typeface="MyriadPro-It"/>
              </a:rPr>
              <a:t>However, many of the </a:t>
            </a:r>
            <a:r>
              <a:rPr lang="en-GB" sz="2000" b="1" i="1" u="sng" strike="noStrike" baseline="0" dirty="0">
                <a:solidFill>
                  <a:schemeClr val="tx2"/>
                </a:solidFill>
                <a:latin typeface="MyriadPro-It"/>
              </a:rPr>
              <a:t>supplementary activities </a:t>
            </a:r>
            <a:r>
              <a:rPr lang="en-GB" sz="2000" b="0" i="1" u="none" strike="noStrike" baseline="0" dirty="0">
                <a:solidFill>
                  <a:schemeClr val="tx2"/>
                </a:solidFill>
                <a:latin typeface="MyriadPro-It"/>
              </a:rPr>
              <a:t>outlined in the document are tailored to specific projects and </a:t>
            </a:r>
            <a:r>
              <a:rPr lang="en-GB" sz="2000" b="1" i="1" u="sng" strike="noStrike" baseline="0" dirty="0">
                <a:solidFill>
                  <a:schemeClr val="tx2"/>
                </a:solidFill>
                <a:latin typeface="MyriadPro-It"/>
              </a:rPr>
              <a:t>may involve additional costs.</a:t>
            </a:r>
            <a:endParaRPr lang="en-GB" sz="2000" b="1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6359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FFC4B-0C2D-3895-083F-A318F945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792" y="1587714"/>
            <a:ext cx="7276939" cy="4904526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Become the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one-stop-shop for social protection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GB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Increase the uptake of the platform by all partners 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collaboration including on training activities, sharing evidence and good practices.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GB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Strengthen support to working groups 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i.e. SPIAC-B, USP20300) and to</a:t>
            </a:r>
            <a:r>
              <a:rPr lang="en-GB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multistakeholder projects 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i.e.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ISPAtools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TRANSFORM)</a:t>
            </a:r>
          </a:p>
          <a:p>
            <a:pPr>
              <a:lnSpc>
                <a:spcPct val="110000"/>
              </a:lnSpc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Foster dialogue, knowledge production and dissemination of emerging global topics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related to social protection, such as climate change, just transition, ASP and GEDSI </a:t>
            </a:r>
          </a:p>
          <a:p>
            <a:pPr>
              <a:lnSpc>
                <a:spcPct val="110000"/>
              </a:lnSpc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Amplify engagement with policymakers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towards contributing to more effective and inclusive social protection systems globally </a:t>
            </a: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G20 Global Alliance Against Hunger and Poverty</a:t>
            </a:r>
          </a:p>
          <a:p>
            <a:pPr>
              <a:lnSpc>
                <a:spcPct val="110000"/>
              </a:lnSpc>
            </a:pPr>
            <a:r>
              <a:rPr lang="en-GB" sz="2400" b="1" dirty="0">
                <a:latin typeface="Calibri"/>
                <a:ea typeface="Calibri"/>
                <a:cs typeface="Calibri"/>
                <a:hlinkClick r:id="rId3"/>
              </a:rPr>
              <a:t>Re-build the platform </a:t>
            </a:r>
            <a:r>
              <a:rPr lang="en-GB" sz="2400" dirty="0">
                <a:latin typeface="Calibri"/>
                <a:ea typeface="Calibri"/>
                <a:cs typeface="Calibri"/>
              </a:rPr>
              <a:t>with a focus on:</a:t>
            </a: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AI-driven platform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(with enhanced navigation and search functionality) </a:t>
            </a:r>
          </a:p>
          <a:p>
            <a:pPr lvl="2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Providing a more personalised service and 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trengthening the collaborative space for exchanges and networking, using innovative tools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E9E078C-BF03-BDE5-F297-DFB4B3B23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928"/>
            <a:ext cx="8288867" cy="829932"/>
          </a:xfrm>
        </p:spPr>
        <p:txBody>
          <a:bodyPr/>
          <a:lstStyle/>
          <a:p>
            <a:r>
              <a:rPr lang="en-US"/>
              <a:t>Way forward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698B74-6FC2-7F7B-2AD0-E75E8E8DB4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903"/>
          <a:stretch/>
        </p:blipFill>
        <p:spPr>
          <a:xfrm>
            <a:off x="8573276" y="1191510"/>
            <a:ext cx="2905932" cy="2440306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25C40D-4F7D-5639-250E-8DF8D50F8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3275" y="3631815"/>
            <a:ext cx="2905932" cy="267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642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7861-249E-4312-96B2-814322990CD0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9" name="Google Shape;841;p39"/>
          <p:cNvSpPr txBox="1">
            <a:spLocks/>
          </p:cNvSpPr>
          <p:nvPr/>
        </p:nvSpPr>
        <p:spPr>
          <a:xfrm>
            <a:off x="8291596" y="2867890"/>
            <a:ext cx="3328963" cy="8723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3000"/>
            </a:pPr>
            <a:r>
              <a:rPr lang="pt-BR" sz="4400">
                <a:solidFill>
                  <a:schemeClr val="accent2"/>
                </a:solidFill>
                <a:cs typeface="Calibri" panose="020F0502020204030204" pitchFamily="34" charset="0"/>
                <a:sym typeface="Arial"/>
              </a:rPr>
              <a:t>Thank you!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D1490FB-8EAF-4E1C-8436-72F137C0BB08}"/>
              </a:ext>
            </a:extLst>
          </p:cNvPr>
          <p:cNvSpPr txBox="1"/>
          <p:nvPr/>
        </p:nvSpPr>
        <p:spPr>
          <a:xfrm>
            <a:off x="8474581" y="3651008"/>
            <a:ext cx="2492000" cy="410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spcAft>
                <a:spcPts val="600"/>
              </a:spcAft>
              <a:buClr>
                <a:srgbClr val="374957"/>
              </a:buClr>
              <a:buSzPts val="1200"/>
              <a:buFont typeface="Didact Gothic"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Frutiger 55 Roman" panose="020B0500000000000000" pitchFamily="34" charset="0"/>
                <a:ea typeface="Didact Gothic"/>
                <a:cs typeface="Didact Gothic"/>
                <a:sym typeface="Didact Gothic"/>
              </a:defRPr>
            </a:lvl1pPr>
            <a:lvl2pPr marL="914400" indent="-304800">
              <a:spcBef>
                <a:spcPts val="1600"/>
              </a:spcBef>
              <a:buClr>
                <a:srgbClr val="374957"/>
              </a:buClr>
              <a:buSzPts val="1200"/>
              <a:buFont typeface="Didact Gothic"/>
              <a:buNone/>
              <a:defRPr>
                <a:solidFill>
                  <a:srgbClr val="466269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indent="-304800">
              <a:spcBef>
                <a:spcPts val="1600"/>
              </a:spcBef>
              <a:buClr>
                <a:srgbClr val="374957"/>
              </a:buClr>
              <a:buSzPts val="1200"/>
              <a:buFont typeface="Didact Gothic"/>
              <a:buNone/>
              <a:defRPr>
                <a:solidFill>
                  <a:srgbClr val="466269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indent="-304800">
              <a:spcBef>
                <a:spcPts val="1600"/>
              </a:spcBef>
              <a:buClr>
                <a:srgbClr val="374957"/>
              </a:buClr>
              <a:buSzPts val="1200"/>
              <a:buFont typeface="Didact Gothic"/>
              <a:buNone/>
              <a:defRPr>
                <a:solidFill>
                  <a:srgbClr val="466269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indent="-304800">
              <a:spcBef>
                <a:spcPts val="1600"/>
              </a:spcBef>
              <a:buClr>
                <a:srgbClr val="374957"/>
              </a:buClr>
              <a:buSzPts val="1200"/>
              <a:buFont typeface="Didact Gothic"/>
              <a:buNone/>
              <a:defRPr>
                <a:solidFill>
                  <a:srgbClr val="466269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indent="-304800">
              <a:spcBef>
                <a:spcPts val="1600"/>
              </a:spcBef>
              <a:buClr>
                <a:srgbClr val="374957"/>
              </a:buClr>
              <a:buSzPts val="1200"/>
              <a:buFont typeface="Didact Gothic"/>
              <a:buNone/>
              <a:defRPr>
                <a:solidFill>
                  <a:srgbClr val="466269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indent="-304800">
              <a:spcBef>
                <a:spcPts val="1600"/>
              </a:spcBef>
              <a:buClr>
                <a:srgbClr val="374957"/>
              </a:buClr>
              <a:buSzPts val="1200"/>
              <a:buFont typeface="Didact Gothic"/>
              <a:buNone/>
              <a:defRPr>
                <a:solidFill>
                  <a:srgbClr val="466269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indent="-304800">
              <a:spcBef>
                <a:spcPts val="1600"/>
              </a:spcBef>
              <a:buClr>
                <a:srgbClr val="374957"/>
              </a:buClr>
              <a:buSzPts val="1200"/>
              <a:buFont typeface="Didact Gothic"/>
              <a:buNone/>
              <a:defRPr>
                <a:solidFill>
                  <a:srgbClr val="466269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indent="-304800">
              <a:spcBef>
                <a:spcPts val="1600"/>
              </a:spcBef>
              <a:spcAft>
                <a:spcPts val="1600"/>
              </a:spcAft>
              <a:buClr>
                <a:srgbClr val="374957"/>
              </a:buClr>
              <a:buSzPts val="1200"/>
              <a:buFont typeface="Didact Gothic"/>
              <a:buNone/>
              <a:defRPr>
                <a:solidFill>
                  <a:srgbClr val="466269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Calibri" panose="020F0502020204030204" pitchFamily="34" charset="0"/>
                <a:hlinkClick r:id="rId3"/>
              </a:rPr>
              <a:t>contact@socialprotection.org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</a:p>
          <a:p>
            <a:endParaRPr lang="pt-BR" sz="14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6A9320D-D8F8-08B7-96C0-06D152FC1603}"/>
              </a:ext>
            </a:extLst>
          </p:cNvPr>
          <p:cNvGrpSpPr/>
          <p:nvPr/>
        </p:nvGrpSpPr>
        <p:grpSpPr>
          <a:xfrm>
            <a:off x="8474581" y="4251968"/>
            <a:ext cx="2762621" cy="423725"/>
            <a:chOff x="7738807" y="4406063"/>
            <a:chExt cx="2762621" cy="423725"/>
          </a:xfrm>
        </p:grpSpPr>
        <p:pic>
          <p:nvPicPr>
            <p:cNvPr id="19" name="Imagem 18">
              <a:hlinkClick r:id="rId4"/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9319" y="4452781"/>
              <a:ext cx="330289" cy="330289"/>
            </a:xfrm>
            <a:prstGeom prst="rect">
              <a:avLst/>
            </a:prstGeom>
          </p:spPr>
        </p:pic>
        <p:pic>
          <p:nvPicPr>
            <p:cNvPr id="20" name="Imagem 19">
              <a:hlinkClick r:id="rId7"/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2448" y="4451718"/>
              <a:ext cx="332416" cy="332415"/>
            </a:xfrm>
            <a:prstGeom prst="rect">
              <a:avLst/>
            </a:prstGeom>
          </p:spPr>
        </p:pic>
        <p:pic>
          <p:nvPicPr>
            <p:cNvPr id="21" name="Imagem 20">
              <a:hlinkClick r:id="rId9"/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807" y="4451718"/>
              <a:ext cx="332416" cy="332415"/>
            </a:xfrm>
            <a:prstGeom prst="rect">
              <a:avLst/>
            </a:prstGeom>
          </p:spPr>
        </p:pic>
        <p:pic>
          <p:nvPicPr>
            <p:cNvPr id="22" name="Imagem 21">
              <a:hlinkClick r:id="rId11"/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063" y="4451718"/>
              <a:ext cx="332416" cy="332415"/>
            </a:xfrm>
            <a:prstGeom prst="rect">
              <a:avLst/>
            </a:prstGeom>
          </p:spPr>
        </p:pic>
        <p:pic>
          <p:nvPicPr>
            <p:cNvPr id="23" name="Imagem 22">
              <a:hlinkClick r:id="rId13"/>
            </p:cNvPr>
            <p:cNvPicPr>
              <a:picLocks noChangeAspect="1"/>
            </p:cNvPicPr>
            <p:nvPr/>
          </p:nvPicPr>
          <p:blipFill>
            <a:blip r:embed="rId1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7703" y="4406063"/>
              <a:ext cx="423725" cy="423725"/>
            </a:xfrm>
            <a:prstGeom prst="rect">
              <a:avLst/>
            </a:prstGeom>
          </p:spPr>
        </p:pic>
      </p:grpSp>
      <p:pic>
        <p:nvPicPr>
          <p:cNvPr id="4" name="Picture 3" descr="A group of children smiling&#10;&#10;Description automatically generated">
            <a:extLst>
              <a:ext uri="{FF2B5EF4-FFF2-40B4-BE49-F238E27FC236}">
                <a16:creationId xmlns:a16="http://schemas.microsoft.com/office/drawing/2014/main" id="{08E13B3C-1D54-A833-B770-BD474F62D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18" y="1243584"/>
            <a:ext cx="6122566" cy="4370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08633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9521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2175" y="2312925"/>
            <a:ext cx="7772400" cy="2390273"/>
          </a:xfrm>
          <a:solidFill>
            <a:schemeClr val="accent2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b="0" dirty="0">
                <a:latin typeface="Segoe UI" panose="020B0502040204020203" pitchFamily="34" charset="0"/>
                <a:ea typeface="Segoe UI" panose="020B0502040204020203" pitchFamily="34" charset="0"/>
                <a:cs typeface="Thonburi"/>
              </a:rPr>
              <a:t>A set of practical tools that help countries to develop their social protection systems by analyzing strengths and weaknesses and offering options for improvement</a:t>
            </a:r>
            <a:br>
              <a:rPr lang="en-US" sz="2800" b="0" dirty="0">
                <a:latin typeface="Segoe UI" panose="020B0502040204020203" pitchFamily="34" charset="0"/>
                <a:ea typeface="Segoe UI" panose="020B0502040204020203" pitchFamily="34" charset="0"/>
                <a:cs typeface="Thonburi"/>
              </a:rPr>
            </a:br>
            <a:endParaRPr lang="en-US" sz="2800" b="0" dirty="0">
              <a:latin typeface="Segoe UI" panose="020B0502040204020203" pitchFamily="34" charset="0"/>
              <a:ea typeface="Segoe UI" panose="020B0502040204020203" pitchFamily="34" charset="0"/>
              <a:cs typeface="Thonburi"/>
            </a:endParaRPr>
          </a:p>
        </p:txBody>
      </p:sp>
      <p:pic>
        <p:nvPicPr>
          <p:cNvPr id="4" name="Picture 3" descr="ISPA-New-Logo-Web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44" y="4408468"/>
            <a:ext cx="1884649" cy="18846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76134" y="709532"/>
            <a:ext cx="52154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Thonburi"/>
              </a:rPr>
              <a:t>ISPA TOOLS</a:t>
            </a:r>
            <a:br>
              <a:rPr lang="en-US" sz="4000" b="1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GB" sz="40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3445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A7BEB9-1088-8BB0-BACF-DA87C6CE86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Updates</a:t>
            </a:r>
            <a:endParaRPr lang="hr-H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C7908-EED9-669B-5184-EE0334A02A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err="1"/>
              <a:t>Achievements</a:t>
            </a:r>
            <a:r>
              <a:rPr lang="pt-BR" dirty="0"/>
              <a:t> </a:t>
            </a:r>
            <a:r>
              <a:rPr lang="pt-BR" dirty="0" err="1"/>
              <a:t>from</a:t>
            </a:r>
            <a:r>
              <a:rPr lang="pt-BR" dirty="0"/>
              <a:t> 2023 and </a:t>
            </a:r>
            <a:r>
              <a:rPr lang="pt-BR" dirty="0" err="1"/>
              <a:t>next</a:t>
            </a:r>
            <a:r>
              <a:rPr lang="pt-BR" dirty="0"/>
              <a:t> steps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32429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29" y="1416630"/>
            <a:ext cx="7097485" cy="526683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" y="1"/>
            <a:ext cx="10514744" cy="1270000"/>
          </a:xfrm>
          <a:prstGeom prst="rect">
            <a:avLst/>
          </a:prstGeom>
          <a:solidFill>
            <a:srgbClr val="BB3C38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684000" tIns="34299" rIns="68598" bIns="34299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>
                <a:solidFill>
                  <a:prstClr val="white"/>
                </a:solidFill>
                <a:latin typeface="Thonburi" charset="-34"/>
                <a:ea typeface="Thonburi" charset="-34"/>
                <a:cs typeface="Thonburi" charset="-34"/>
              </a:rPr>
              <a:t>CONSTELLATION OF ENVISIONED ISPA TOOLS</a:t>
            </a:r>
            <a:endParaRPr lang="en-US" sz="4000" b="0" dirty="0">
              <a:solidFill>
                <a:srgbClr val="FFFF00"/>
              </a:solidFill>
              <a:latin typeface="Thonburi" charset="-34"/>
              <a:ea typeface="Thonburi" charset="-34"/>
              <a:cs typeface="Thonburi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6A1CDB-2039-4DE2-B986-9589D418A681}"/>
              </a:ext>
            </a:extLst>
          </p:cNvPr>
          <p:cNvSpPr/>
          <p:nvPr/>
        </p:nvSpPr>
        <p:spPr>
          <a:xfrm>
            <a:off x="3553686" y="2676525"/>
            <a:ext cx="914400" cy="914400"/>
          </a:xfrm>
          <a:prstGeom prst="rect">
            <a:avLst/>
          </a:prstGeom>
          <a:noFill/>
          <a:ln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ISPA-New-Logo-We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745" y="-203626"/>
            <a:ext cx="1677254" cy="16772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0DD5559-0A03-81F5-4F70-CADFF68F7ECD}"/>
              </a:ext>
            </a:extLst>
          </p:cNvPr>
          <p:cNvSpPr/>
          <p:nvPr/>
        </p:nvSpPr>
        <p:spPr>
          <a:xfrm>
            <a:off x="5513878" y="2676526"/>
            <a:ext cx="801384" cy="914400"/>
          </a:xfrm>
          <a:prstGeom prst="rect">
            <a:avLst/>
          </a:prstGeom>
          <a:noFill/>
          <a:ln>
            <a:solidFill>
              <a:srgbClr val="016285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66BCA1-C358-CC19-162C-2CBB312D3C71}"/>
              </a:ext>
            </a:extLst>
          </p:cNvPr>
          <p:cNvSpPr/>
          <p:nvPr/>
        </p:nvSpPr>
        <p:spPr>
          <a:xfrm>
            <a:off x="4503353" y="1598400"/>
            <a:ext cx="914399" cy="1038727"/>
          </a:xfrm>
          <a:prstGeom prst="rect">
            <a:avLst/>
          </a:prstGeom>
          <a:noFill/>
          <a:ln>
            <a:solidFill>
              <a:srgbClr val="BB3C38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19A908-6A32-5217-2C31-3C3719C79226}"/>
              </a:ext>
            </a:extLst>
          </p:cNvPr>
          <p:cNvSpPr/>
          <p:nvPr/>
        </p:nvSpPr>
        <p:spPr>
          <a:xfrm>
            <a:off x="5471699" y="1605600"/>
            <a:ext cx="914399" cy="1024584"/>
          </a:xfrm>
          <a:prstGeom prst="rect">
            <a:avLst/>
          </a:prstGeom>
          <a:noFill/>
          <a:ln>
            <a:solidFill>
              <a:srgbClr val="BB3C38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7AB980-9B5C-C5A0-458F-062E49811C19}"/>
              </a:ext>
            </a:extLst>
          </p:cNvPr>
          <p:cNvSpPr/>
          <p:nvPr/>
        </p:nvSpPr>
        <p:spPr>
          <a:xfrm>
            <a:off x="4559859" y="3621600"/>
            <a:ext cx="801384" cy="892800"/>
          </a:xfrm>
          <a:prstGeom prst="rect">
            <a:avLst/>
          </a:prstGeom>
          <a:noFill/>
          <a:ln>
            <a:solidFill>
              <a:srgbClr val="016285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C13812-525F-E8A9-F1F9-980491D92C73}"/>
              </a:ext>
            </a:extLst>
          </p:cNvPr>
          <p:cNvSpPr/>
          <p:nvPr/>
        </p:nvSpPr>
        <p:spPr>
          <a:xfrm>
            <a:off x="5513878" y="2676527"/>
            <a:ext cx="801384" cy="914399"/>
          </a:xfrm>
          <a:prstGeom prst="rect">
            <a:avLst/>
          </a:prstGeom>
          <a:noFill/>
          <a:ln>
            <a:solidFill>
              <a:srgbClr val="00577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24A252-1102-78D0-5534-16D3FE434B84}"/>
              </a:ext>
            </a:extLst>
          </p:cNvPr>
          <p:cNvSpPr/>
          <p:nvPr/>
        </p:nvSpPr>
        <p:spPr>
          <a:xfrm>
            <a:off x="7358278" y="2656126"/>
            <a:ext cx="883322" cy="1008674"/>
          </a:xfrm>
          <a:prstGeom prst="rect">
            <a:avLst/>
          </a:prstGeom>
          <a:noFill/>
          <a:ln>
            <a:solidFill>
              <a:srgbClr val="00577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C7A4BD-8513-BF22-A57B-FADC5167926C}"/>
              </a:ext>
            </a:extLst>
          </p:cNvPr>
          <p:cNvSpPr/>
          <p:nvPr/>
        </p:nvSpPr>
        <p:spPr>
          <a:xfrm>
            <a:off x="3571078" y="4571327"/>
            <a:ext cx="876122" cy="835874"/>
          </a:xfrm>
          <a:prstGeom prst="rect">
            <a:avLst/>
          </a:prstGeom>
          <a:noFill/>
          <a:ln>
            <a:solidFill>
              <a:srgbClr val="7881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81DA4D-CFE3-9C82-A039-E3134016E9DC}"/>
              </a:ext>
            </a:extLst>
          </p:cNvPr>
          <p:cNvSpPr/>
          <p:nvPr/>
        </p:nvSpPr>
        <p:spPr>
          <a:xfrm>
            <a:off x="6409078" y="4586401"/>
            <a:ext cx="882122" cy="914400"/>
          </a:xfrm>
          <a:prstGeom prst="rect">
            <a:avLst/>
          </a:prstGeom>
          <a:noFill/>
          <a:ln>
            <a:solidFill>
              <a:srgbClr val="7881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84E14B-11E6-09DD-0D2A-D2327ECCD284}"/>
              </a:ext>
            </a:extLst>
          </p:cNvPr>
          <p:cNvSpPr/>
          <p:nvPr/>
        </p:nvSpPr>
        <p:spPr>
          <a:xfrm>
            <a:off x="8303878" y="4587601"/>
            <a:ext cx="882122" cy="914400"/>
          </a:xfrm>
          <a:prstGeom prst="rect">
            <a:avLst/>
          </a:prstGeom>
          <a:noFill/>
          <a:ln>
            <a:solidFill>
              <a:srgbClr val="78813D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187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F9AA02-FD21-E161-14C2-E8179C33B3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20206" y="375093"/>
            <a:ext cx="8324182" cy="903990"/>
          </a:xfrm>
        </p:spPr>
        <p:txBody>
          <a:bodyPr/>
          <a:lstStyle/>
          <a:p>
            <a:r>
              <a:rPr lang="pt-BR" sz="3200" dirty="0">
                <a:solidFill>
                  <a:schemeClr val="tx1"/>
                </a:solidFill>
              </a:rPr>
              <a:t>Webinars and Newsletters</a:t>
            </a:r>
            <a:endParaRPr lang="en-GB" sz="3200" dirty="0">
              <a:solidFill>
                <a:schemeClr val="tx1"/>
              </a:solidFill>
            </a:endParaRPr>
          </a:p>
        </p:txBody>
      </p:sp>
      <p:pic>
        <p:nvPicPr>
          <p:cNvPr id="7" name="Picture 6" descr="A person sitting on a chair&#10;&#10;Description automatically generated">
            <a:extLst>
              <a:ext uri="{FF2B5EF4-FFF2-40B4-BE49-F238E27FC236}">
                <a16:creationId xmlns:a16="http://schemas.microsoft.com/office/drawing/2014/main" id="{344B251F-196A-3B5C-9F16-8ED712575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88" y="1279083"/>
            <a:ext cx="4564658" cy="2567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CB23D1-473B-88FB-C49B-B44370330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168" y="3923155"/>
            <a:ext cx="5248271" cy="2774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959DE2-4149-1FA0-0904-0416D0AB6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725" y="1431986"/>
            <a:ext cx="2996503" cy="42315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03313F-7BC9-2E3D-999D-A480B3F248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7921" y="2000029"/>
            <a:ext cx="2932810" cy="42171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532AD6-4662-5E9C-BDA4-1FA4A9A400C6}"/>
              </a:ext>
            </a:extLst>
          </p:cNvPr>
          <p:cNvSpPr txBox="1"/>
          <p:nvPr/>
        </p:nvSpPr>
        <p:spPr>
          <a:xfrm>
            <a:off x="7164371" y="6566650"/>
            <a:ext cx="4916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See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7"/>
              </a:rPr>
              <a:t>here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for links </a:t>
            </a:r>
            <a:r>
              <a:rPr kumimoji="0" lang="pt-B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webinar </a:t>
            </a:r>
            <a:r>
              <a:rPr kumimoji="0" lang="pt-B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recordings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</a:t>
            </a:r>
            <a:r>
              <a:rPr kumimoji="0" lang="pt-B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past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editions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Newsletter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209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in a circle&#10;&#10;Description automatically generated">
            <a:extLst>
              <a:ext uri="{FF2B5EF4-FFF2-40B4-BE49-F238E27FC236}">
                <a16:creationId xmlns:a16="http://schemas.microsoft.com/office/drawing/2014/main" id="{D473ED74-F2F5-9AF4-095D-88BE77198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9" b="7594"/>
          <a:stretch>
            <a:fillRect/>
          </a:stretch>
        </p:blipFill>
        <p:spPr bwMode="auto">
          <a:xfrm>
            <a:off x="6510665" y="4223989"/>
            <a:ext cx="4054482" cy="23701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088D9-8FD0-CD61-8E08-F9263282ACD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C61718-C7F4-8AE4-9769-F9F5C840D0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6" b="11944"/>
          <a:stretch>
            <a:fillRect/>
          </a:stretch>
        </p:blipFill>
        <p:spPr>
          <a:xfrm>
            <a:off x="5498328" y="1976734"/>
            <a:ext cx="5143602" cy="2657479"/>
          </a:xfrm>
          <a:prstGeom prst="rect">
            <a:avLst/>
          </a:prstGeom>
        </p:spPr>
      </p:pic>
      <p:pic>
        <p:nvPicPr>
          <p:cNvPr id="8" name="Picture 7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76CFB336-5550-45B0-FB5F-F0D6BCA1AB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800" y="3924089"/>
            <a:ext cx="4277816" cy="2850297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F77A244-4D6F-988B-1264-A22CB38F4662}"/>
              </a:ext>
            </a:extLst>
          </p:cNvPr>
          <p:cNvSpPr txBox="1">
            <a:spLocks/>
          </p:cNvSpPr>
          <p:nvPr/>
        </p:nvSpPr>
        <p:spPr>
          <a:xfrm>
            <a:off x="620683" y="1100258"/>
            <a:ext cx="9063643" cy="8878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Annual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Workshop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Nairobi – 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Nov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6th - 9th 2023</a:t>
            </a:r>
            <a:endParaRPr kumimoji="0" lang="hr-HR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C55BAD1-7B87-CDD3-852B-AF052E29A9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b="23304"/>
          <a:stretch/>
        </p:blipFill>
        <p:spPr bwMode="auto">
          <a:xfrm>
            <a:off x="1317185" y="2096918"/>
            <a:ext cx="3971150" cy="25372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21152F-FD29-E1F2-3714-AC02D42FB249}"/>
              </a:ext>
            </a:extLst>
          </p:cNvPr>
          <p:cNvSpPr txBox="1"/>
          <p:nvPr/>
        </p:nvSpPr>
        <p:spPr>
          <a:xfrm>
            <a:off x="7226146" y="6619957"/>
            <a:ext cx="4916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See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7"/>
              </a:rPr>
              <a:t>here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for a blog post </a:t>
            </a:r>
            <a:r>
              <a:rPr kumimoji="0" lang="pt-B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summarising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pt-B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workshop 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922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ocument with text on it&#10;&#10;Description automatically generated">
            <a:extLst>
              <a:ext uri="{FF2B5EF4-FFF2-40B4-BE49-F238E27FC236}">
                <a16:creationId xmlns:a16="http://schemas.microsoft.com/office/drawing/2014/main" id="{34B58C69-7A0F-5254-D567-7DF0614CB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273" y="693793"/>
            <a:ext cx="4999276" cy="566531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A3FEB5F-4997-19D4-E9C6-B502FD896F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856" y="988291"/>
            <a:ext cx="6263417" cy="54921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400" b="1" dirty="0" err="1"/>
              <a:t>What</a:t>
            </a:r>
            <a:r>
              <a:rPr lang="pt-BR" sz="1400" b="1" dirty="0"/>
              <a:t>?</a:t>
            </a:r>
          </a:p>
          <a:p>
            <a:r>
              <a:rPr lang="en-GB" sz="1200" u="sng" dirty="0">
                <a:solidFill>
                  <a:schemeClr val="accent1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</a:t>
            </a:r>
            <a:r>
              <a:rPr lang="en-GB" sz="1200" b="0" i="0" u="sng" dirty="0">
                <a:solidFill>
                  <a:schemeClr val="accent1"/>
                </a:solidFill>
                <a:effectLst/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ine Common Principles</a:t>
            </a:r>
            <a:r>
              <a:rPr lang="en-GB" sz="1200" b="0" i="0" dirty="0">
                <a:solidFill>
                  <a:schemeClr val="accent1"/>
                </a:solidFill>
                <a:effectLst/>
                <a:latin typeface="+mn-lt"/>
              </a:rPr>
              <a:t> 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+mn-lt"/>
              </a:rPr>
              <a:t>to inform actions for more effective progress in linking Humanitarian Assistance and Social Protection</a:t>
            </a:r>
          </a:p>
          <a:p>
            <a:r>
              <a:rPr lang="en-GB" sz="1200" dirty="0">
                <a:latin typeface="+mn-lt"/>
              </a:rPr>
              <a:t>H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+mn-lt"/>
              </a:rPr>
              <a:t>ighlights principles which can be considered universal, as well as those which apply to specific crisis contexts (such as climate shocks, displacement and </a:t>
            </a:r>
            <a:r>
              <a:rPr lang="en-GB" sz="1200" b="0" i="0">
                <a:solidFill>
                  <a:schemeClr val="bg1"/>
                </a:solidFill>
                <a:effectLst/>
                <a:latin typeface="+mn-lt"/>
              </a:rPr>
              <a:t>conflict)   </a:t>
            </a:r>
            <a:endParaRPr lang="en-GB" sz="1200" dirty="0">
              <a:latin typeface="+mn-lt"/>
            </a:endParaRPr>
          </a:p>
          <a:p>
            <a:r>
              <a:rPr lang="en-GB" sz="1200" dirty="0">
                <a:latin typeface="+mn-lt"/>
              </a:rPr>
              <a:t>Developed through a 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+mn-lt"/>
              </a:rPr>
              <a:t>consultative process </a:t>
            </a:r>
          </a:p>
          <a:p>
            <a:pPr marL="0" indent="0">
              <a:buNone/>
            </a:pPr>
            <a:r>
              <a:rPr lang="pt-BR" sz="1400" b="1" dirty="0" err="1"/>
              <a:t>Whom</a:t>
            </a:r>
            <a:r>
              <a:rPr lang="pt-BR" sz="1400" b="1" dirty="0"/>
              <a:t> for? </a:t>
            </a:r>
          </a:p>
          <a:p>
            <a:r>
              <a:rPr lang="en-GB" sz="1200" dirty="0"/>
              <a:t>Working Group itself </a:t>
            </a:r>
          </a:p>
          <a:p>
            <a:r>
              <a:rPr lang="en-GB" sz="1200" dirty="0"/>
              <a:t>Humanitarian and Development Actors</a:t>
            </a:r>
          </a:p>
          <a:p>
            <a:pPr marL="0" indent="0">
              <a:buNone/>
            </a:pPr>
            <a:r>
              <a:rPr lang="pt-BR" sz="1400" b="1" dirty="0" err="1"/>
              <a:t>What´s</a:t>
            </a:r>
            <a:r>
              <a:rPr lang="pt-BR" sz="1400" b="1" dirty="0"/>
              <a:t> </a:t>
            </a:r>
            <a:r>
              <a:rPr lang="pt-BR" sz="1400" b="1" dirty="0" err="1"/>
              <a:t>next</a:t>
            </a:r>
            <a:r>
              <a:rPr lang="pt-BR" sz="1400" b="1" dirty="0"/>
              <a:t>?</a:t>
            </a:r>
          </a:p>
          <a:p>
            <a:r>
              <a:rPr lang="en-GB" sz="1200" dirty="0"/>
              <a:t>Dissemination + Webinars</a:t>
            </a:r>
          </a:p>
          <a:p>
            <a:r>
              <a:rPr lang="en-GB" sz="1200" dirty="0"/>
              <a:t>Taskforces are developing practitioner-focused briefs on HOW TO implement the Principles (forthcoming)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BE9176-B79C-EA79-5A6F-D7772D42F889}"/>
              </a:ext>
            </a:extLst>
          </p:cNvPr>
          <p:cNvSpPr txBox="1">
            <a:spLocks/>
          </p:cNvSpPr>
          <p:nvPr/>
        </p:nvSpPr>
        <p:spPr>
          <a:xfrm>
            <a:off x="1282792" y="415700"/>
            <a:ext cx="8324182" cy="9039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Common </a:t>
            </a:r>
            <a:r>
              <a:rPr kumimoji="0" lang="pt-B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Principles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82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0763278-A885-C48C-92C0-933CE22A77B4}"/>
              </a:ext>
            </a:extLst>
          </p:cNvPr>
          <p:cNvSpPr txBox="1">
            <a:spLocks/>
          </p:cNvSpPr>
          <p:nvPr/>
        </p:nvSpPr>
        <p:spPr>
          <a:xfrm>
            <a:off x="2440478" y="2457382"/>
            <a:ext cx="7311044" cy="29735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you!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reach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out </a:t>
            </a:r>
            <a:r>
              <a:rPr kumimoji="0" lang="pt-B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Charlotte Bilo (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cbilo@unicef.org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for </a:t>
            </a:r>
            <a:r>
              <a:rPr kumimoji="0" lang="pt-B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any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questions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suggestions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Visit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also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page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pt-B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Online Community </a:t>
            </a:r>
            <a:r>
              <a:rPr kumimoji="0" lang="en-GB" sz="3200" b="1" i="0" u="sng" strike="noStrike" kern="1200" cap="none" spc="0" normalizeH="0" baseline="0" noProof="0" dirty="0">
                <a:ln>
                  <a:noFill/>
                </a:ln>
                <a:solidFill>
                  <a:srgbClr val="32A689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Arial" panose="020B0604020202020204" pitchFamily="34" charset="0"/>
                <a:hlinkClick r:id="rId3"/>
              </a:rPr>
              <a:t>Social protection in crisis contexts 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socialprotection.org for more information.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r-HR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937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Advancing social justice, promoting decent work</a:t>
            </a:r>
            <a:endParaRPr/>
          </a:p>
        </p:txBody>
      </p:sp>
      <p:sp>
        <p:nvSpPr>
          <p:cNvPr id="134" name="Google Shape;13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35" name="Google Shape;135;p1"/>
          <p:cNvSpPr txBox="1">
            <a:spLocks noGrp="1"/>
          </p:cNvSpPr>
          <p:nvPr>
            <p:ph type="sldNum" idx="4294967295"/>
          </p:nvPr>
        </p:nvSpPr>
        <p:spPr>
          <a:xfrm>
            <a:off x="11652250" y="431800"/>
            <a:ext cx="53975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136" name="Google Shape;136;p1" descr="Graphical user interface, text, application&#10;&#10;Description automatically generated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4337108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 txBox="1"/>
          <p:nvPr/>
        </p:nvSpPr>
        <p:spPr>
          <a:xfrm>
            <a:off x="391147" y="6304172"/>
            <a:ext cx="5605462" cy="279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Advancing social justice, promoting decent 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"/>
          <p:cNvSpPr/>
          <p:nvPr/>
        </p:nvSpPr>
        <p:spPr>
          <a:xfrm>
            <a:off x="391147" y="6071616"/>
            <a:ext cx="11499734" cy="67532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EC737D-417E-6ADA-BA30-404DC7E8625A}"/>
              </a:ext>
            </a:extLst>
          </p:cNvPr>
          <p:cNvSpPr txBox="1"/>
          <p:nvPr/>
        </p:nvSpPr>
        <p:spPr>
          <a:xfrm>
            <a:off x="2608977" y="5218398"/>
            <a:ext cx="7197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600" b="1" dirty="0">
                <a:solidFill>
                  <a:srgbClr val="002060"/>
                </a:solidFill>
              </a:rPr>
              <a:t>15th SPIAC-B Meeting, March 2024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ter English">
  <a:themeElements>
    <a:clrScheme name="Benutzerdefiniert 47">
      <a:dk1>
        <a:sysClr val="windowText" lastClr="000000"/>
      </a:dk1>
      <a:lt1>
        <a:sysClr val="window" lastClr="FFFFFF"/>
      </a:lt1>
      <a:dk2>
        <a:srgbClr val="6F6F6F"/>
      </a:dk2>
      <a:lt2>
        <a:srgbClr val="E6E6E6"/>
      </a:lt2>
      <a:accent1>
        <a:srgbClr val="C80F0F"/>
      </a:accent1>
      <a:accent2>
        <a:srgbClr val="89AE10"/>
      </a:accent2>
      <a:accent3>
        <a:srgbClr val="FDC400"/>
      </a:accent3>
      <a:accent4>
        <a:srgbClr val="F8E946"/>
      </a:accent4>
      <a:accent5>
        <a:srgbClr val="0077B2"/>
      </a:accent5>
      <a:accent6>
        <a:srgbClr val="AAAAAA"/>
      </a:accent6>
      <a:hlink>
        <a:srgbClr val="C80F0F"/>
      </a:hlink>
      <a:folHlink>
        <a:srgbClr val="C80F0F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SPIAC B ">
      <a:dk1>
        <a:srgbClr val="000000"/>
      </a:dk1>
      <a:lt1>
        <a:srgbClr val="FFFFFF"/>
      </a:lt1>
      <a:dk2>
        <a:srgbClr val="01187C"/>
      </a:dk2>
      <a:lt2>
        <a:srgbClr val="E7E6E6"/>
      </a:lt2>
      <a:accent1>
        <a:srgbClr val="011893"/>
      </a:accent1>
      <a:accent2>
        <a:srgbClr val="2C9C7E"/>
      </a:accent2>
      <a:accent3>
        <a:srgbClr val="0DB5AE"/>
      </a:accent3>
      <a:accent4>
        <a:srgbClr val="FFC000"/>
      </a:accent4>
      <a:accent5>
        <a:srgbClr val="5B9BD5"/>
      </a:accent5>
      <a:accent6>
        <a:srgbClr val="70AD47"/>
      </a:accent6>
      <a:hlink>
        <a:srgbClr val="05CB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3765</Words>
  <Application>Microsoft Office PowerPoint</Application>
  <PresentationFormat>Widescreen</PresentationFormat>
  <Paragraphs>459</Paragraphs>
  <Slides>40</Slides>
  <Notes>29</Notes>
  <HiddenSlides>3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63" baseType="lpstr">
      <vt:lpstr>-apple-system</vt:lpstr>
      <vt:lpstr>Aptos</vt:lpstr>
      <vt:lpstr>Arial</vt:lpstr>
      <vt:lpstr>Arial Black</vt:lpstr>
      <vt:lpstr>Calibri</vt:lpstr>
      <vt:lpstr>Calibri Light</vt:lpstr>
      <vt:lpstr>Candara</vt:lpstr>
      <vt:lpstr>Courier New</vt:lpstr>
      <vt:lpstr>Didact Gothic</vt:lpstr>
      <vt:lpstr>MyriadPro-It</vt:lpstr>
      <vt:lpstr>MyriadPro-Regular</vt:lpstr>
      <vt:lpstr>Segoe UI</vt:lpstr>
      <vt:lpstr>Söhne</vt:lpstr>
      <vt:lpstr>Symbol</vt:lpstr>
      <vt:lpstr>Thonburi</vt:lpstr>
      <vt:lpstr>Times New Roman</vt:lpstr>
      <vt:lpstr>Titillium Web</vt:lpstr>
      <vt:lpstr>Verdana</vt:lpstr>
      <vt:lpstr>Wingdings</vt:lpstr>
      <vt:lpstr>Office Theme</vt:lpstr>
      <vt:lpstr>Master English</vt:lpstr>
      <vt:lpstr>1_Office Theme</vt:lpstr>
      <vt:lpstr>2_Office Theme</vt:lpstr>
      <vt:lpstr>15th SPIAC-B meeting  19th March 2024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Recap: About the working group</vt:lpstr>
      <vt:lpstr>   Highlights of 2023</vt:lpstr>
      <vt:lpstr>   Plans for 2024 and beyond</vt:lpstr>
      <vt:lpstr>PowerPoint Presentation</vt:lpstr>
      <vt:lpstr>Digital Social Protection</vt:lpstr>
      <vt:lpstr>Objectives </vt:lpstr>
      <vt:lpstr>Current Discussion and Main Topics</vt:lpstr>
      <vt:lpstr>Key Workstreams – work in progress</vt:lpstr>
      <vt:lpstr>Key Workstreams – work in progress</vt:lpstr>
      <vt:lpstr>What have we achieved?</vt:lpstr>
      <vt:lpstr>What have we achieved?</vt:lpstr>
      <vt:lpstr>Thank You</vt:lpstr>
      <vt:lpstr>PowerPoint Presentation</vt:lpstr>
      <vt:lpstr>PowerPoint Presentation</vt:lpstr>
      <vt:lpstr>G20 Report – Outline/Key messages</vt:lpstr>
      <vt:lpstr>Country implementation</vt:lpstr>
      <vt:lpstr>Sustainable, equitable and sufficient Financing</vt:lpstr>
      <vt:lpstr>Knowledge sharing and strengthening capacities</vt:lpstr>
      <vt:lpstr>Key points from the first TF meeting</vt:lpstr>
      <vt:lpstr>Next steps</vt:lpstr>
      <vt:lpstr>socialprotection.org</vt:lpstr>
      <vt:lpstr>PowerPoint Presentation</vt:lpstr>
      <vt:lpstr>New products to enhance capacity strengthening and knowledge sharing</vt:lpstr>
      <vt:lpstr>for partners:</vt:lpstr>
      <vt:lpstr>PowerPoint Presentation</vt:lpstr>
      <vt:lpstr>PowerPoint Presentation</vt:lpstr>
      <vt:lpstr>Brochure of services</vt:lpstr>
      <vt:lpstr>Way forward</vt:lpstr>
      <vt:lpstr>PowerPoint Presentation</vt:lpstr>
      <vt:lpstr>A set of practical tools that help countries to develop their social protection systems by analyzing strengths and weaknesses and offering options for improvement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15th SPIAC-B meeting 19th March 2024 Hybrid</dc:title>
  <dc:creator>Wodsak, Veronika</dc:creator>
  <cp:lastModifiedBy>Wodsak, Veronika</cp:lastModifiedBy>
  <cp:revision>11</cp:revision>
  <dcterms:created xsi:type="dcterms:W3CDTF">2024-03-13T09:28:16Z</dcterms:created>
  <dcterms:modified xsi:type="dcterms:W3CDTF">2024-03-20T21:17:05Z</dcterms:modified>
</cp:coreProperties>
</file>