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4" r:id="rId5"/>
    <p:sldId id="257" r:id="rId6"/>
    <p:sldId id="848" r:id="rId7"/>
    <p:sldId id="846" r:id="rId8"/>
    <p:sldId id="850" r:id="rId9"/>
    <p:sldId id="630" r:id="rId10"/>
    <p:sldId id="283" r:id="rId11"/>
    <p:sldId id="268" r:id="rId12"/>
    <p:sldId id="286" r:id="rId13"/>
    <p:sldId id="287" r:id="rId14"/>
    <p:sldId id="259" r:id="rId15"/>
    <p:sldId id="933" r:id="rId16"/>
    <p:sldId id="307" r:id="rId17"/>
    <p:sldId id="494" r:id="rId18"/>
    <p:sldId id="932" r:id="rId19"/>
    <p:sldId id="266" r:id="rId20"/>
    <p:sldId id="934" r:id="rId21"/>
    <p:sldId id="774"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B1F629-EF42-DCC9-99BC-73E9946C95F3}" name="Carmona Llano, Luisa Fernanda" initials="CF" userId="S::carmona@ilo.org::5486ee16-3cb8-4d81-81b2-e038fda5c939" providerId="AD"/>
  <p188:author id="{7CDD2EEC-8B9F-108D-0A9C-930AD10DAD51}" name="Markov, Kroum" initials="MK" userId="S::markov@ilo.org::ea73d2e5-be17-480c-8fb1-3f9ee3e6de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71F"/>
    <a:srgbClr val="F37021"/>
    <a:srgbClr val="EF1C24"/>
    <a:srgbClr val="F26F21"/>
    <a:srgbClr val="F5921D"/>
    <a:srgbClr val="FDB913"/>
    <a:srgbClr val="FEDF01"/>
    <a:srgbClr val="C0D72B"/>
    <a:srgbClr val="8FC63A"/>
    <a:srgbClr val="4AB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D85D4-7B59-46AC-8041-B9DEA783ED1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67F21AA-6987-4E67-95A6-0948BCCD3BFD}">
      <dgm:prSet/>
      <dgm:spPr/>
      <dgm:t>
        <a:bodyPr/>
        <a:lstStyle/>
        <a:p>
          <a:r>
            <a:rPr lang="en-GB" b="1" i="0" dirty="0">
              <a:solidFill>
                <a:schemeClr val="accent2"/>
              </a:solidFill>
            </a:rPr>
            <a:t>Social protection, or social security</a:t>
          </a:r>
          <a:r>
            <a:rPr lang="en-GB" b="0" i="0" dirty="0"/>
            <a:t>, is a human right and is defined as the set of policies and programmes designed to reduce and prevent poverty and vulnerability throughout the life cycle. Social protection includes benefits for children and families, maternity, unemployment, employment injury, sickness, old age, disability, survivors, as well as health protection. </a:t>
          </a:r>
          <a:r>
            <a:rPr lang="en-GB" b="0" i="0" dirty="0">
              <a:solidFill>
                <a:schemeClr val="accent2"/>
              </a:solidFill>
            </a:rPr>
            <a:t>Social protection systems address all these policy areas by a mix of contributory schemes (social insurance) and non-contributory tax-financed benefits</a:t>
          </a:r>
          <a:r>
            <a:rPr lang="en-GB" b="0" i="0" dirty="0"/>
            <a:t>, including social assistance, social services and in-kind support.</a:t>
          </a:r>
          <a:endParaRPr lang="en-US" dirty="0"/>
        </a:p>
      </dgm:t>
    </dgm:pt>
    <dgm:pt modelId="{B1D163C0-8DB5-433C-9E69-DAED0D3ED130}" type="parTrans" cxnId="{9205A823-086C-4DDA-B0A2-9689E3A9F67D}">
      <dgm:prSet/>
      <dgm:spPr/>
      <dgm:t>
        <a:bodyPr/>
        <a:lstStyle/>
        <a:p>
          <a:endParaRPr lang="en-US"/>
        </a:p>
      </dgm:t>
    </dgm:pt>
    <dgm:pt modelId="{B77C5F80-419D-4748-8E2D-A31A3537D685}" type="sibTrans" cxnId="{9205A823-086C-4DDA-B0A2-9689E3A9F67D}">
      <dgm:prSet/>
      <dgm:spPr/>
      <dgm:t>
        <a:bodyPr/>
        <a:lstStyle/>
        <a:p>
          <a:endParaRPr lang="en-US"/>
        </a:p>
      </dgm:t>
    </dgm:pt>
    <dgm:pt modelId="{01D9BF4D-C188-45BF-AA77-A5831EA0D212}">
      <dgm:prSet custT="1"/>
      <dgm:spPr/>
      <dgm:t>
        <a:bodyPr/>
        <a:lstStyle/>
        <a:p>
          <a:r>
            <a:rPr lang="en-GB" sz="1100" b="0" dirty="0"/>
            <a:t>Source: </a:t>
          </a:r>
          <a:r>
            <a:rPr lang="en-GB" sz="1100" b="0" i="0" dirty="0"/>
            <a:t>ILO. 2017.  "World Social Protection Report 2017-19: Universal social protection to achieve the Sustainable Development Goals". Geneva: International Labour Organization</a:t>
          </a:r>
          <a:endParaRPr lang="en-US" sz="1100" dirty="0"/>
        </a:p>
      </dgm:t>
    </dgm:pt>
    <dgm:pt modelId="{CCBCAA97-76F5-405B-A5A2-5F96CE62EC4A}" type="parTrans" cxnId="{C5E72D31-46C9-4138-A3A4-BD6B7F11D864}">
      <dgm:prSet/>
      <dgm:spPr/>
      <dgm:t>
        <a:bodyPr/>
        <a:lstStyle/>
        <a:p>
          <a:endParaRPr lang="en-US"/>
        </a:p>
      </dgm:t>
    </dgm:pt>
    <dgm:pt modelId="{2269F9F6-BEEE-4E1F-AC6B-F4FA78DF36B4}" type="sibTrans" cxnId="{C5E72D31-46C9-4138-A3A4-BD6B7F11D864}">
      <dgm:prSet/>
      <dgm:spPr/>
      <dgm:t>
        <a:bodyPr/>
        <a:lstStyle/>
        <a:p>
          <a:endParaRPr lang="en-US"/>
        </a:p>
      </dgm:t>
    </dgm:pt>
    <dgm:pt modelId="{EDB86BD6-7516-4830-8F23-689AF1E6BF8E}" type="pres">
      <dgm:prSet presAssocID="{60AD85D4-7B59-46AC-8041-B9DEA783ED1E}" presName="linear" presStyleCnt="0">
        <dgm:presLayoutVars>
          <dgm:animLvl val="lvl"/>
          <dgm:resizeHandles val="exact"/>
        </dgm:presLayoutVars>
      </dgm:prSet>
      <dgm:spPr/>
    </dgm:pt>
    <dgm:pt modelId="{72FD608F-FF22-4460-B431-BF2AEC52EA67}" type="pres">
      <dgm:prSet presAssocID="{067F21AA-6987-4E67-95A6-0948BCCD3BFD}" presName="parentText" presStyleLbl="node1" presStyleIdx="0" presStyleCnt="2" custScaleY="112681">
        <dgm:presLayoutVars>
          <dgm:chMax val="0"/>
          <dgm:bulletEnabled val="1"/>
        </dgm:presLayoutVars>
      </dgm:prSet>
      <dgm:spPr/>
    </dgm:pt>
    <dgm:pt modelId="{CA1AB280-716D-459B-A0BC-BFF68A0EA2AF}" type="pres">
      <dgm:prSet presAssocID="{B77C5F80-419D-4748-8E2D-A31A3537D685}" presName="spacer" presStyleCnt="0"/>
      <dgm:spPr/>
    </dgm:pt>
    <dgm:pt modelId="{564EF9DA-3978-4209-9BFF-AF9AE64820F1}" type="pres">
      <dgm:prSet presAssocID="{01D9BF4D-C188-45BF-AA77-A5831EA0D212}" presName="parentText" presStyleLbl="node1" presStyleIdx="1" presStyleCnt="2" custScaleY="17153" custLinFactY="56870" custLinFactNeighborY="100000">
        <dgm:presLayoutVars>
          <dgm:chMax val="0"/>
          <dgm:bulletEnabled val="1"/>
        </dgm:presLayoutVars>
      </dgm:prSet>
      <dgm:spPr/>
    </dgm:pt>
  </dgm:ptLst>
  <dgm:cxnLst>
    <dgm:cxn modelId="{9205A823-086C-4DDA-B0A2-9689E3A9F67D}" srcId="{60AD85D4-7B59-46AC-8041-B9DEA783ED1E}" destId="{067F21AA-6987-4E67-95A6-0948BCCD3BFD}" srcOrd="0" destOrd="0" parTransId="{B1D163C0-8DB5-433C-9E69-DAED0D3ED130}" sibTransId="{B77C5F80-419D-4748-8E2D-A31A3537D685}"/>
    <dgm:cxn modelId="{C5E72D31-46C9-4138-A3A4-BD6B7F11D864}" srcId="{60AD85D4-7B59-46AC-8041-B9DEA783ED1E}" destId="{01D9BF4D-C188-45BF-AA77-A5831EA0D212}" srcOrd="1" destOrd="0" parTransId="{CCBCAA97-76F5-405B-A5A2-5F96CE62EC4A}" sibTransId="{2269F9F6-BEEE-4E1F-AC6B-F4FA78DF36B4}"/>
    <dgm:cxn modelId="{21251536-BCF0-4B67-92B8-503DBFF50ED4}" type="presOf" srcId="{01D9BF4D-C188-45BF-AA77-A5831EA0D212}" destId="{564EF9DA-3978-4209-9BFF-AF9AE64820F1}" srcOrd="0" destOrd="0" presId="urn:microsoft.com/office/officeart/2005/8/layout/vList2"/>
    <dgm:cxn modelId="{530C6EA3-D839-40CB-A764-090E6092686C}" type="presOf" srcId="{60AD85D4-7B59-46AC-8041-B9DEA783ED1E}" destId="{EDB86BD6-7516-4830-8F23-689AF1E6BF8E}" srcOrd="0" destOrd="0" presId="urn:microsoft.com/office/officeart/2005/8/layout/vList2"/>
    <dgm:cxn modelId="{642579D8-7F1B-4E46-9685-B837E4BEC61B}" type="presOf" srcId="{067F21AA-6987-4E67-95A6-0948BCCD3BFD}" destId="{72FD608F-FF22-4460-B431-BF2AEC52EA67}" srcOrd="0" destOrd="0" presId="urn:microsoft.com/office/officeart/2005/8/layout/vList2"/>
    <dgm:cxn modelId="{8DD9258E-006F-4614-B20A-29913658E5F5}" type="presParOf" srcId="{EDB86BD6-7516-4830-8F23-689AF1E6BF8E}" destId="{72FD608F-FF22-4460-B431-BF2AEC52EA67}" srcOrd="0" destOrd="0" presId="urn:microsoft.com/office/officeart/2005/8/layout/vList2"/>
    <dgm:cxn modelId="{F873E1C9-C009-4E54-BAAA-88770C4D8E75}" type="presParOf" srcId="{EDB86BD6-7516-4830-8F23-689AF1E6BF8E}" destId="{CA1AB280-716D-459B-A0BC-BFF68A0EA2AF}" srcOrd="1" destOrd="0" presId="urn:microsoft.com/office/officeart/2005/8/layout/vList2"/>
    <dgm:cxn modelId="{F5384EC9-D9D5-455F-9094-ABD75E68DB16}" type="presParOf" srcId="{EDB86BD6-7516-4830-8F23-689AF1E6BF8E}" destId="{564EF9DA-3978-4209-9BFF-AF9AE64820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5C0F9-0CE5-449F-BC8B-E5B0F1EF8BD5}"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pt-BR"/>
        </a:p>
      </dgm:t>
    </dgm:pt>
    <dgm:pt modelId="{CD14A7CA-C159-4084-86E1-488F56F170B6}">
      <dgm:prSet phldrT="[Texto]"/>
      <dgm:spPr/>
      <dgm:t>
        <a:bodyPr/>
        <a:lstStyle/>
        <a:p>
          <a:r>
            <a:rPr lang="en-US" noProof="0" dirty="0"/>
            <a:t>All residents have effective access to at least essential health services</a:t>
          </a:r>
        </a:p>
      </dgm:t>
    </dgm:pt>
    <dgm:pt modelId="{B6A830B6-9040-4800-87B6-54B4310E8393}" type="parTrans" cxnId="{250CFB15-FCDF-4C52-A7FF-28DB498C2FFA}">
      <dgm:prSet/>
      <dgm:spPr/>
      <dgm:t>
        <a:bodyPr/>
        <a:lstStyle/>
        <a:p>
          <a:endParaRPr lang="en-US" noProof="0" dirty="0"/>
        </a:p>
      </dgm:t>
    </dgm:pt>
    <dgm:pt modelId="{5C92D478-FA1A-4831-B7A2-B5C6E978089D}" type="sibTrans" cxnId="{250CFB15-FCDF-4C52-A7FF-28DB498C2FFA}">
      <dgm:prSet/>
      <dgm:spPr/>
      <dgm:t>
        <a:bodyPr/>
        <a:lstStyle/>
        <a:p>
          <a:endParaRPr lang="en-US" noProof="0" dirty="0"/>
        </a:p>
      </dgm:t>
    </dgm:pt>
    <dgm:pt modelId="{D7EE76FB-33F9-40E6-AA0B-89B74C86F1F6}">
      <dgm:prSet phldrT="[Texto]"/>
      <dgm:spPr/>
      <dgm:t>
        <a:bodyPr/>
        <a:lstStyle/>
        <a:p>
          <a:r>
            <a:rPr lang="en-US" noProof="0" dirty="0">
              <a:solidFill>
                <a:schemeClr val="accent1"/>
              </a:solidFill>
            </a:rPr>
            <a:t>All children have at least basic income security</a:t>
          </a:r>
        </a:p>
      </dgm:t>
    </dgm:pt>
    <dgm:pt modelId="{8C2E230E-3769-417F-A617-DF0F21273C4C}" type="parTrans" cxnId="{889C3B70-949E-4886-8927-2C83B9C75B1A}">
      <dgm:prSet/>
      <dgm:spPr/>
      <dgm:t>
        <a:bodyPr/>
        <a:lstStyle/>
        <a:p>
          <a:endParaRPr lang="en-US" noProof="0" dirty="0"/>
        </a:p>
      </dgm:t>
    </dgm:pt>
    <dgm:pt modelId="{CC81B8CF-D4EF-4DE7-88CE-C40E85A7D4DA}" type="sibTrans" cxnId="{889C3B70-949E-4886-8927-2C83B9C75B1A}">
      <dgm:prSet/>
      <dgm:spPr/>
      <dgm:t>
        <a:bodyPr/>
        <a:lstStyle/>
        <a:p>
          <a:endParaRPr lang="en-US" noProof="0" dirty="0"/>
        </a:p>
      </dgm:t>
    </dgm:pt>
    <dgm:pt modelId="{ED0E06B7-3147-413E-BC53-B04328BB0411}">
      <dgm:prSet phldrT="[Texto]"/>
      <dgm:spPr>
        <a:solidFill>
          <a:schemeClr val="accent6"/>
        </a:solidFill>
      </dgm:spPr>
      <dgm:t>
        <a:bodyPr/>
        <a:lstStyle/>
        <a:p>
          <a:r>
            <a:rPr lang="en-US" noProof="0" dirty="0">
              <a:solidFill>
                <a:schemeClr val="accent1"/>
              </a:solidFill>
            </a:rPr>
            <a:t>All older persons have at least basic income security</a:t>
          </a:r>
        </a:p>
      </dgm:t>
    </dgm:pt>
    <dgm:pt modelId="{26A72420-6E00-4525-9EB5-F92C40B9965E}" type="parTrans" cxnId="{627CF70B-4B21-4D97-9FA9-A82F896FC98C}">
      <dgm:prSet/>
      <dgm:spPr/>
      <dgm:t>
        <a:bodyPr/>
        <a:lstStyle/>
        <a:p>
          <a:endParaRPr lang="en-US" noProof="0" dirty="0"/>
        </a:p>
      </dgm:t>
    </dgm:pt>
    <dgm:pt modelId="{CCC6EDA7-FC18-4C14-BD2B-CAF87828DD88}" type="sibTrans" cxnId="{627CF70B-4B21-4D97-9FA9-A82F896FC98C}">
      <dgm:prSet/>
      <dgm:spPr/>
      <dgm:t>
        <a:bodyPr/>
        <a:lstStyle/>
        <a:p>
          <a:endParaRPr lang="en-US" noProof="0" dirty="0"/>
        </a:p>
      </dgm:t>
    </dgm:pt>
    <dgm:pt modelId="{6EB94521-66BD-4772-812B-C09F1EF6E118}">
      <dgm:prSet phldrT="[Texto]"/>
      <dgm:spPr>
        <a:solidFill>
          <a:schemeClr val="accent5"/>
        </a:solidFill>
      </dgm:spPr>
      <dgm:t>
        <a:bodyPr/>
        <a:lstStyle/>
        <a:p>
          <a:r>
            <a:rPr lang="en-US" noProof="0" dirty="0">
              <a:solidFill>
                <a:schemeClr val="accent1"/>
              </a:solidFill>
            </a:rPr>
            <a:t>All persons of working age have at least basic income security, including in case of maternity, sickness, disability, employment injury and unemployment</a:t>
          </a:r>
        </a:p>
      </dgm:t>
    </dgm:pt>
    <dgm:pt modelId="{9A3200D0-C3EC-4466-8C4B-452D2009521B}" type="parTrans" cxnId="{E66C0AE2-EF9D-4C93-987C-4F46F48BCAA4}">
      <dgm:prSet/>
      <dgm:spPr/>
      <dgm:t>
        <a:bodyPr/>
        <a:lstStyle/>
        <a:p>
          <a:endParaRPr lang="en-US" noProof="0" dirty="0"/>
        </a:p>
      </dgm:t>
    </dgm:pt>
    <dgm:pt modelId="{C09EB742-8F50-42B9-BA0E-2E371C04F8E7}" type="sibTrans" cxnId="{E66C0AE2-EF9D-4C93-987C-4F46F48BCAA4}">
      <dgm:prSet/>
      <dgm:spPr/>
      <dgm:t>
        <a:bodyPr/>
        <a:lstStyle/>
        <a:p>
          <a:endParaRPr lang="en-US" noProof="0" dirty="0"/>
        </a:p>
      </dgm:t>
    </dgm:pt>
    <dgm:pt modelId="{083C6BC7-29A4-4E74-AEBB-07AB239735C7}" type="pres">
      <dgm:prSet presAssocID="{EDD5C0F9-0CE5-449F-BC8B-E5B0F1EF8BD5}" presName="matrix" presStyleCnt="0">
        <dgm:presLayoutVars>
          <dgm:chMax val="1"/>
          <dgm:dir/>
          <dgm:resizeHandles val="exact"/>
        </dgm:presLayoutVars>
      </dgm:prSet>
      <dgm:spPr/>
    </dgm:pt>
    <dgm:pt modelId="{4486BDC6-1041-4F34-BAE7-91003A45E994}" type="pres">
      <dgm:prSet presAssocID="{EDD5C0F9-0CE5-449F-BC8B-E5B0F1EF8BD5}" presName="diamond" presStyleLbl="bgShp" presStyleIdx="0" presStyleCnt="1" custLinFactNeighborX="2073" custLinFactNeighborY="1458"/>
      <dgm:spPr>
        <a:solidFill>
          <a:schemeClr val="accent1"/>
        </a:solidFill>
      </dgm:spPr>
    </dgm:pt>
    <dgm:pt modelId="{54CE95BA-95E2-442D-BB99-02A33C0BCB5F}" type="pres">
      <dgm:prSet presAssocID="{EDD5C0F9-0CE5-449F-BC8B-E5B0F1EF8BD5}" presName="quad1" presStyleLbl="node1" presStyleIdx="0" presStyleCnt="4">
        <dgm:presLayoutVars>
          <dgm:chMax val="0"/>
          <dgm:chPref val="0"/>
          <dgm:bulletEnabled val="1"/>
        </dgm:presLayoutVars>
      </dgm:prSet>
      <dgm:spPr/>
    </dgm:pt>
    <dgm:pt modelId="{A576B853-06B6-4DED-A249-22ED0371BCB8}" type="pres">
      <dgm:prSet presAssocID="{EDD5C0F9-0CE5-449F-BC8B-E5B0F1EF8BD5}" presName="quad2" presStyleLbl="node1" presStyleIdx="1" presStyleCnt="4">
        <dgm:presLayoutVars>
          <dgm:chMax val="0"/>
          <dgm:chPref val="0"/>
          <dgm:bulletEnabled val="1"/>
        </dgm:presLayoutVars>
      </dgm:prSet>
      <dgm:spPr/>
    </dgm:pt>
    <dgm:pt modelId="{F128C3FC-D57D-4CC6-9FD0-E1636EC5B3EC}" type="pres">
      <dgm:prSet presAssocID="{EDD5C0F9-0CE5-449F-BC8B-E5B0F1EF8BD5}" presName="quad3" presStyleLbl="node1" presStyleIdx="2" presStyleCnt="4" custLinFactNeighborY="1127">
        <dgm:presLayoutVars>
          <dgm:chMax val="0"/>
          <dgm:chPref val="0"/>
          <dgm:bulletEnabled val="1"/>
        </dgm:presLayoutVars>
      </dgm:prSet>
      <dgm:spPr/>
    </dgm:pt>
    <dgm:pt modelId="{FDBC8631-BCA2-4768-960A-75E7700800FB}" type="pres">
      <dgm:prSet presAssocID="{EDD5C0F9-0CE5-449F-BC8B-E5B0F1EF8BD5}" presName="quad4" presStyleLbl="node1" presStyleIdx="3" presStyleCnt="4">
        <dgm:presLayoutVars>
          <dgm:chMax val="0"/>
          <dgm:chPref val="0"/>
          <dgm:bulletEnabled val="1"/>
        </dgm:presLayoutVars>
      </dgm:prSet>
      <dgm:spPr/>
    </dgm:pt>
  </dgm:ptLst>
  <dgm:cxnLst>
    <dgm:cxn modelId="{84880109-E31A-42AD-B4A3-D3C0AD81CDFD}" type="presOf" srcId="{CD14A7CA-C159-4084-86E1-488F56F170B6}" destId="{54CE95BA-95E2-442D-BB99-02A33C0BCB5F}" srcOrd="0" destOrd="0" presId="urn:microsoft.com/office/officeart/2005/8/layout/matrix3"/>
    <dgm:cxn modelId="{627CF70B-4B21-4D97-9FA9-A82F896FC98C}" srcId="{EDD5C0F9-0CE5-449F-BC8B-E5B0F1EF8BD5}" destId="{ED0E06B7-3147-413E-BC53-B04328BB0411}" srcOrd="2" destOrd="0" parTransId="{26A72420-6E00-4525-9EB5-F92C40B9965E}" sibTransId="{CCC6EDA7-FC18-4C14-BD2B-CAF87828DD88}"/>
    <dgm:cxn modelId="{250CFB15-FCDF-4C52-A7FF-28DB498C2FFA}" srcId="{EDD5C0F9-0CE5-449F-BC8B-E5B0F1EF8BD5}" destId="{CD14A7CA-C159-4084-86E1-488F56F170B6}" srcOrd="0" destOrd="0" parTransId="{B6A830B6-9040-4800-87B6-54B4310E8393}" sibTransId="{5C92D478-FA1A-4831-B7A2-B5C6E978089D}"/>
    <dgm:cxn modelId="{998E153D-D0E9-4CDF-AFA9-AB1C1761E185}" type="presOf" srcId="{EDD5C0F9-0CE5-449F-BC8B-E5B0F1EF8BD5}" destId="{083C6BC7-29A4-4E74-AEBB-07AB239735C7}" srcOrd="0" destOrd="0" presId="urn:microsoft.com/office/officeart/2005/8/layout/matrix3"/>
    <dgm:cxn modelId="{889C3B70-949E-4886-8927-2C83B9C75B1A}" srcId="{EDD5C0F9-0CE5-449F-BC8B-E5B0F1EF8BD5}" destId="{D7EE76FB-33F9-40E6-AA0B-89B74C86F1F6}" srcOrd="1" destOrd="0" parTransId="{8C2E230E-3769-417F-A617-DF0F21273C4C}" sibTransId="{CC81B8CF-D4EF-4DE7-88CE-C40E85A7D4DA}"/>
    <dgm:cxn modelId="{8B503D59-2661-4E24-B889-2B578DC4ECE1}" type="presOf" srcId="{ED0E06B7-3147-413E-BC53-B04328BB0411}" destId="{F128C3FC-D57D-4CC6-9FD0-E1636EC5B3EC}" srcOrd="0" destOrd="0" presId="urn:microsoft.com/office/officeart/2005/8/layout/matrix3"/>
    <dgm:cxn modelId="{1B9830E0-B93B-401F-A0A8-56DD7F6608CB}" type="presOf" srcId="{D7EE76FB-33F9-40E6-AA0B-89B74C86F1F6}" destId="{A576B853-06B6-4DED-A249-22ED0371BCB8}" srcOrd="0" destOrd="0" presId="urn:microsoft.com/office/officeart/2005/8/layout/matrix3"/>
    <dgm:cxn modelId="{E66C0AE2-EF9D-4C93-987C-4F46F48BCAA4}" srcId="{EDD5C0F9-0CE5-449F-BC8B-E5B0F1EF8BD5}" destId="{6EB94521-66BD-4772-812B-C09F1EF6E118}" srcOrd="3" destOrd="0" parTransId="{9A3200D0-C3EC-4466-8C4B-452D2009521B}" sibTransId="{C09EB742-8F50-42B9-BA0E-2E371C04F8E7}"/>
    <dgm:cxn modelId="{10B66DF3-7A61-4C8C-A8EB-20A41E02DF54}" type="presOf" srcId="{6EB94521-66BD-4772-812B-C09F1EF6E118}" destId="{FDBC8631-BCA2-4768-960A-75E7700800FB}" srcOrd="0" destOrd="0" presId="urn:microsoft.com/office/officeart/2005/8/layout/matrix3"/>
    <dgm:cxn modelId="{FA3CCF89-1D4F-4AEB-80D0-8CC56F2EEEF9}" type="presParOf" srcId="{083C6BC7-29A4-4E74-AEBB-07AB239735C7}" destId="{4486BDC6-1041-4F34-BAE7-91003A45E994}" srcOrd="0" destOrd="0" presId="urn:microsoft.com/office/officeart/2005/8/layout/matrix3"/>
    <dgm:cxn modelId="{A852768E-33F6-48F9-916E-BD1005EA8BD5}" type="presParOf" srcId="{083C6BC7-29A4-4E74-AEBB-07AB239735C7}" destId="{54CE95BA-95E2-442D-BB99-02A33C0BCB5F}" srcOrd="1" destOrd="0" presId="urn:microsoft.com/office/officeart/2005/8/layout/matrix3"/>
    <dgm:cxn modelId="{D54B4E16-7B22-4360-B0D4-50164858090A}" type="presParOf" srcId="{083C6BC7-29A4-4E74-AEBB-07AB239735C7}" destId="{A576B853-06B6-4DED-A249-22ED0371BCB8}" srcOrd="2" destOrd="0" presId="urn:microsoft.com/office/officeart/2005/8/layout/matrix3"/>
    <dgm:cxn modelId="{D2C1929B-BDE6-4AD4-8E88-8845504E699C}" type="presParOf" srcId="{083C6BC7-29A4-4E74-AEBB-07AB239735C7}" destId="{F128C3FC-D57D-4CC6-9FD0-E1636EC5B3EC}" srcOrd="3" destOrd="0" presId="urn:microsoft.com/office/officeart/2005/8/layout/matrix3"/>
    <dgm:cxn modelId="{8F45EE0B-93B0-451F-B9C7-C65ABC0E6376}" type="presParOf" srcId="{083C6BC7-29A4-4E74-AEBB-07AB239735C7}" destId="{FDBC8631-BCA2-4768-960A-75E7700800F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D608F-FF22-4460-B431-BF2AEC52EA67}">
      <dsp:nvSpPr>
        <dsp:cNvPr id="0" name=""/>
        <dsp:cNvSpPr/>
      </dsp:nvSpPr>
      <dsp:spPr>
        <a:xfrm>
          <a:off x="0" y="189294"/>
          <a:ext cx="11210924" cy="35595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solidFill>
                <a:schemeClr val="accent2"/>
              </a:solidFill>
            </a:rPr>
            <a:t>Social protection, or social security</a:t>
          </a:r>
          <a:r>
            <a:rPr lang="en-GB" sz="2500" b="0" i="0" kern="1200" dirty="0"/>
            <a:t>, is a human right and is defined as the set of policies and programmes designed to reduce and prevent poverty and vulnerability throughout the life cycle. Social protection includes benefits for children and families, maternity, unemployment, employment injury, sickness, old age, disability, survivors, as well as health protection. </a:t>
          </a:r>
          <a:r>
            <a:rPr lang="en-GB" sz="2500" b="0" i="0" kern="1200" dirty="0">
              <a:solidFill>
                <a:schemeClr val="accent2"/>
              </a:solidFill>
            </a:rPr>
            <a:t>Social protection systems address all these policy areas by a mix of contributory schemes (social insurance) and non-contributory tax-financed benefits</a:t>
          </a:r>
          <a:r>
            <a:rPr lang="en-GB" sz="2500" b="0" i="0" kern="1200" dirty="0"/>
            <a:t>, including social assistance, social services and in-kind support.</a:t>
          </a:r>
          <a:endParaRPr lang="en-US" sz="2500" kern="1200" dirty="0"/>
        </a:p>
      </dsp:txBody>
      <dsp:txXfrm>
        <a:off x="173765" y="363059"/>
        <a:ext cx="10863394" cy="3212062"/>
      </dsp:txXfrm>
    </dsp:sp>
    <dsp:sp modelId="{564EF9DA-3978-4209-9BFF-AF9AE64820F1}">
      <dsp:nvSpPr>
        <dsp:cNvPr id="0" name=""/>
        <dsp:cNvSpPr/>
      </dsp:nvSpPr>
      <dsp:spPr>
        <a:xfrm>
          <a:off x="0" y="4010181"/>
          <a:ext cx="11210924" cy="5418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dirty="0"/>
            <a:t>Source: </a:t>
          </a:r>
          <a:r>
            <a:rPr lang="en-GB" sz="1100" b="0" i="0" kern="1200" dirty="0"/>
            <a:t>ILO. 2017.  "World Social Protection Report 2017-19: Universal social protection to achieve the Sustainable Development Goals". Geneva: International Labour Organization</a:t>
          </a:r>
          <a:endParaRPr lang="en-US" sz="1100" kern="1200" dirty="0"/>
        </a:p>
      </dsp:txBody>
      <dsp:txXfrm>
        <a:off x="26452" y="4036633"/>
        <a:ext cx="11158020" cy="488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6BDC6-1041-4F34-BAE7-91003A45E994}">
      <dsp:nvSpPr>
        <dsp:cNvPr id="0" name=""/>
        <dsp:cNvSpPr/>
      </dsp:nvSpPr>
      <dsp:spPr>
        <a:xfrm>
          <a:off x="1186820" y="0"/>
          <a:ext cx="4630748" cy="4630748"/>
        </a:xfrm>
        <a:prstGeom prst="diamond">
          <a:avLst/>
        </a:prstGeom>
        <a:solidFill>
          <a:schemeClr val="accent1"/>
        </a:solidFill>
        <a:ln>
          <a:noFill/>
        </a:ln>
        <a:effectLst/>
      </dsp:spPr>
      <dsp:style>
        <a:lnRef idx="0">
          <a:scrgbClr r="0" g="0" b="0"/>
        </a:lnRef>
        <a:fillRef idx="1">
          <a:scrgbClr r="0" g="0" b="0"/>
        </a:fillRef>
        <a:effectRef idx="2">
          <a:scrgbClr r="0" g="0" b="0"/>
        </a:effectRef>
        <a:fontRef idx="minor"/>
      </dsp:style>
    </dsp:sp>
    <dsp:sp modelId="{54CE95BA-95E2-442D-BB99-02A33C0BCB5F}">
      <dsp:nvSpPr>
        <dsp:cNvPr id="0" name=""/>
        <dsp:cNvSpPr/>
      </dsp:nvSpPr>
      <dsp:spPr>
        <a:xfrm>
          <a:off x="1530746" y="439921"/>
          <a:ext cx="1805991" cy="18059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noProof="0" dirty="0"/>
            <a:t>All residents have effective access to at least essential health services</a:t>
          </a:r>
        </a:p>
      </dsp:txBody>
      <dsp:txXfrm>
        <a:off x="1618907" y="528082"/>
        <a:ext cx="1629669" cy="1629669"/>
      </dsp:txXfrm>
    </dsp:sp>
    <dsp:sp modelId="{A576B853-06B6-4DED-A249-22ED0371BCB8}">
      <dsp:nvSpPr>
        <dsp:cNvPr id="0" name=""/>
        <dsp:cNvSpPr/>
      </dsp:nvSpPr>
      <dsp:spPr>
        <a:xfrm>
          <a:off x="3475660" y="439921"/>
          <a:ext cx="1805991" cy="180599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noProof="0" dirty="0">
              <a:solidFill>
                <a:schemeClr val="accent1"/>
              </a:solidFill>
            </a:rPr>
            <a:t>All children have at least basic income security</a:t>
          </a:r>
        </a:p>
      </dsp:txBody>
      <dsp:txXfrm>
        <a:off x="3563821" y="528082"/>
        <a:ext cx="1629669" cy="1629669"/>
      </dsp:txXfrm>
    </dsp:sp>
    <dsp:sp modelId="{F128C3FC-D57D-4CC6-9FD0-E1636EC5B3EC}">
      <dsp:nvSpPr>
        <dsp:cNvPr id="0" name=""/>
        <dsp:cNvSpPr/>
      </dsp:nvSpPr>
      <dsp:spPr>
        <a:xfrm>
          <a:off x="1530746" y="2405188"/>
          <a:ext cx="1805991" cy="1805991"/>
        </a:xfrm>
        <a:prstGeom prst="round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noProof="0" dirty="0">
              <a:solidFill>
                <a:schemeClr val="accent1"/>
              </a:solidFill>
            </a:rPr>
            <a:t>All older persons have at least basic income security</a:t>
          </a:r>
        </a:p>
      </dsp:txBody>
      <dsp:txXfrm>
        <a:off x="1618907" y="2493349"/>
        <a:ext cx="1629669" cy="1629669"/>
      </dsp:txXfrm>
    </dsp:sp>
    <dsp:sp modelId="{FDBC8631-BCA2-4768-960A-75E7700800FB}">
      <dsp:nvSpPr>
        <dsp:cNvPr id="0" name=""/>
        <dsp:cNvSpPr/>
      </dsp:nvSpPr>
      <dsp:spPr>
        <a:xfrm>
          <a:off x="3475660" y="2384835"/>
          <a:ext cx="1805991" cy="1805991"/>
        </a:xfrm>
        <a:prstGeom prst="round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noProof="0" dirty="0">
              <a:solidFill>
                <a:schemeClr val="accent1"/>
              </a:solidFill>
            </a:rPr>
            <a:t>All persons of working age have at least basic income security, including in case of maternity, sickness, disability, employment injury and unemployment</a:t>
          </a:r>
        </a:p>
      </dsp:txBody>
      <dsp:txXfrm>
        <a:off x="3563821" y="2472996"/>
        <a:ext cx="1629669" cy="1629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D068C6-7325-408C-921E-B389FF684A63}" type="datetimeFigureOut">
              <a:rPr lang="en-GB" smtClean="0"/>
              <a:t>23/02/2025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126">
              <a:defRPr/>
            </a:pPr>
            <a:fld id="{D0826FEE-2901-4F80-B040-94DEDE5C3ECF}" type="slidenum">
              <a:rPr lang="en-GB" sz="1300">
                <a:solidFill>
                  <a:prstClr val="black"/>
                </a:solidFill>
                <a:latin typeface="Calibri" panose="020F0502020204030204"/>
              </a:rPr>
              <a:pPr defTabSz="914126">
                <a:defRPr/>
              </a:pPr>
              <a:t>1</a:t>
            </a:fld>
            <a:endParaRPr lang="en-GB" sz="1300">
              <a:solidFill>
                <a:prstClr val="black"/>
              </a:solidFill>
              <a:latin typeface="Calibri" panose="020F0502020204030204"/>
            </a:endParaRPr>
          </a:p>
        </p:txBody>
      </p:sp>
    </p:spTree>
    <p:extLst>
      <p:ext uri="{BB962C8B-B14F-4D97-AF65-F5344CB8AC3E}">
        <p14:creationId xmlns:p14="http://schemas.microsoft.com/office/powerpoint/2010/main" val="116593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Protocol to the African Charter on Human and People’s Rights on the Rights of Citizens to Social Protection and Social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African Charter on Human and People’s Rights (1981)</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The Charter has no express provision recognizing the right to social security. </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Certain aspects of the right may, however, be derived from Article 16, the right to health, and Article 18(4), the right of the aged and disabled to special measures of protection. </a:t>
            </a:r>
            <a:endParaRPr lang="en-CA"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Additional Protocol to the American Convention on Human Rights in the Area of Economic, Social and Cultural Rights, 1988</a:t>
            </a:r>
            <a:endParaRPr lang="en-GB" sz="12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dirty="0">
                <a:latin typeface="Arial" panose="020B0604020202020204" pitchFamily="34" charset="0"/>
                <a:cs typeface="Arial" panose="020B0604020202020204" pitchFamily="34" charset="0"/>
              </a:rPr>
              <a:t>Everyone shall have the </a:t>
            </a:r>
            <a:r>
              <a:rPr lang="en-GB" b="1" dirty="0">
                <a:latin typeface="Arial" panose="020B0604020202020204" pitchFamily="34" charset="0"/>
                <a:cs typeface="Arial" panose="020B0604020202020204" pitchFamily="34" charset="0"/>
              </a:rPr>
              <a:t>right to social security </a:t>
            </a:r>
            <a:r>
              <a:rPr lang="en-GB" dirty="0">
                <a:latin typeface="Arial" panose="020B0604020202020204" pitchFamily="34" charset="0"/>
                <a:cs typeface="Arial" panose="020B0604020202020204" pitchFamily="34" charset="0"/>
              </a:rPr>
              <a:t>protecting him from the consequences of old age and of disability which prevents him, physically or mentally, from securing the means for a dignified and decent existence. In the event of the death of a beneficiary, social security benefits shall be applied to his dependants.</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Everyone shall have the </a:t>
            </a:r>
            <a:r>
              <a:rPr lang="en-GB" b="1" dirty="0">
                <a:latin typeface="Arial" panose="020B0604020202020204" pitchFamily="34" charset="0"/>
                <a:cs typeface="Arial" panose="020B0604020202020204" pitchFamily="34" charset="0"/>
              </a:rPr>
              <a:t>right to health, </a:t>
            </a:r>
            <a:r>
              <a:rPr lang="en-GB" dirty="0">
                <a:latin typeface="Arial" panose="020B0604020202020204" pitchFamily="34" charset="0"/>
                <a:cs typeface="Arial" panose="020B0604020202020204" pitchFamily="34" charset="0"/>
              </a:rPr>
              <a:t>understood to mean the enjoyment of the highest level of physical, mental and social well-being.</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Primary health care, universal immunization, prevention and treatment endemic, occupational and other diseases.. </a:t>
            </a:r>
            <a:endParaRPr lang="en-CA"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0826FEE-2901-4F80-B040-94DEDE5C3ECF}" type="slidenum">
              <a:rPr lang="en-GB" smtClean="0"/>
              <a:t>10</a:t>
            </a:fld>
            <a:endParaRPr lang="en-GB"/>
          </a:p>
        </p:txBody>
      </p:sp>
    </p:spTree>
    <p:extLst>
      <p:ext uri="{BB962C8B-B14F-4D97-AF65-F5344CB8AC3E}">
        <p14:creationId xmlns:p14="http://schemas.microsoft.com/office/powerpoint/2010/main" val="112433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826FEE-2901-4F80-B040-94DEDE5C3ECF}" type="slidenum">
              <a:rPr lang="en-GB" smtClean="0"/>
              <a:t>11</a:t>
            </a:fld>
            <a:endParaRPr lang="en-GB"/>
          </a:p>
        </p:txBody>
      </p:sp>
    </p:spTree>
    <p:extLst>
      <p:ext uri="{BB962C8B-B14F-4D97-AF65-F5344CB8AC3E}">
        <p14:creationId xmlns:p14="http://schemas.microsoft.com/office/powerpoint/2010/main" val="80094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12</a:t>
            </a:fld>
            <a:endParaRPr lang="en-GB"/>
          </a:p>
        </p:txBody>
      </p:sp>
    </p:spTree>
    <p:extLst>
      <p:ext uri="{BB962C8B-B14F-4D97-AF65-F5344CB8AC3E}">
        <p14:creationId xmlns:p14="http://schemas.microsoft.com/office/powerpoint/2010/main" val="282925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rights mechanisms stipulate State’s obligation to respect, protect and fulfil the right to social protection, ILO conventions stipulate specific obligations of the state</a:t>
            </a:r>
          </a:p>
          <a:p>
            <a:endParaRPr lang="es-EG"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90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54D8C-26AF-49C6-AF85-455206B3A77F}" type="slidenum">
              <a:rPr kumimoji="0" lang="en-GB"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95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7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GB" b="1" dirty="0">
                <a:solidFill>
                  <a:schemeClr val="accent2"/>
                </a:solidFill>
              </a:rPr>
              <a:t>Common rules and principles </a:t>
            </a:r>
          </a:p>
          <a:p>
            <a:pPr marL="14288" lvl="1" algn="just"/>
            <a:r>
              <a:rPr lang="en-GB" dirty="0"/>
              <a:t>ILO social security standards set out </a:t>
            </a:r>
            <a:r>
              <a:rPr lang="en-GB" dirty="0">
                <a:solidFill>
                  <a:schemeClr val="accent2"/>
                </a:solidFill>
              </a:rPr>
              <a:t>common rules </a:t>
            </a:r>
            <a:r>
              <a:rPr lang="en-GB" dirty="0"/>
              <a:t>of collective organisation, financing and management of social security, as well as </a:t>
            </a:r>
            <a:r>
              <a:rPr lang="en-GB" dirty="0">
                <a:solidFill>
                  <a:schemeClr val="accent2"/>
                </a:solidFill>
              </a:rPr>
              <a:t>principles</a:t>
            </a:r>
            <a:r>
              <a:rPr lang="en-GB" dirty="0"/>
              <a:t> for the good governance of national systems. </a:t>
            </a:r>
          </a:p>
          <a:p>
            <a:pPr algn="l"/>
            <a:r>
              <a:rPr lang="en-GB" b="0" i="0" dirty="0">
                <a:solidFill>
                  <a:srgbClr val="2D2D2D"/>
                </a:solidFill>
                <a:effectLst/>
                <a:highlight>
                  <a:srgbClr val="FFFFFF"/>
                </a:highlight>
                <a:latin typeface="Noto Sans" panose="020B0502040504020204" pitchFamily="34" charset="0"/>
              </a:rPr>
              <a:t>Examination of law and practice in a particular subject area, in member States that have or have not ratified relevant conventions.</a:t>
            </a:r>
          </a:p>
          <a:p>
            <a:pPr algn="l"/>
            <a:r>
              <a:rPr lang="en-GB" b="0" i="0" dirty="0">
                <a:solidFill>
                  <a:srgbClr val="2D2D2D"/>
                </a:solidFill>
                <a:effectLst/>
                <a:latin typeface="Noto Sans" panose="020B0502040504020204" pitchFamily="34" charset="0"/>
              </a:rPr>
              <a:t>International labour standards are universal instruments adopted by the international community and reflecting common values and principles on work-related issues. While member States can choose whether or not to ratify Conventions, the ILO considers it important to keep track of developments in all countries, whether or not they have ratified them. </a:t>
            </a:r>
          </a:p>
          <a:p>
            <a:pPr algn="l"/>
            <a:r>
              <a:rPr lang="en-GB" b="0" i="0" dirty="0">
                <a:solidFill>
                  <a:srgbClr val="2D2D2D"/>
                </a:solidFill>
                <a:effectLst/>
                <a:latin typeface="Noto Sans" panose="020B0502040504020204" pitchFamily="34" charset="0"/>
              </a:rPr>
              <a:t>Under </a:t>
            </a:r>
            <a:r>
              <a:rPr lang="en-GB" b="1" i="0" dirty="0">
                <a:solidFill>
                  <a:srgbClr val="2D2D2D"/>
                </a:solidFill>
                <a:effectLst/>
                <a:latin typeface="Noto Sans" panose="020B0502040504020204" pitchFamily="34" charset="0"/>
              </a:rPr>
              <a:t>article 19 of the ILO Constitution</a:t>
            </a:r>
            <a:r>
              <a:rPr lang="en-GB" b="0" i="0" dirty="0">
                <a:solidFill>
                  <a:srgbClr val="2D2D2D"/>
                </a:solidFill>
                <a:effectLst/>
                <a:latin typeface="Noto Sans" panose="020B0502040504020204" pitchFamily="34" charset="0"/>
              </a:rPr>
              <a:t>, member States are required to report at regular intervals, at the request of the Governing Body, on measures they have taken to give effect to the provisions of certain Conventions or Recommendations, and to indicate any obstacles which have prevented or delayed the ratification of a particular Convention.</a:t>
            </a:r>
          </a:p>
          <a:p>
            <a:pPr marL="14288" lvl="1" algn="just"/>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ILO standards provide </a:t>
            </a:r>
            <a:r>
              <a:rPr lang="en-GB" dirty="0">
                <a:solidFill>
                  <a:schemeClr val="accent2"/>
                </a:solidFill>
              </a:rPr>
              <a:t>concrete guidance</a:t>
            </a:r>
            <a:r>
              <a:rPr lang="en-GB" dirty="0"/>
              <a:t> for countries to realise the right to social security and the effective implementation of a rights-based approach to social security. </a:t>
            </a:r>
          </a:p>
          <a:p>
            <a:pPr lvl="1" indent="-442913">
              <a:spcBef>
                <a:spcPts val="600"/>
              </a:spcBef>
            </a:pPr>
            <a:r>
              <a:rPr lang="en-GB" dirty="0"/>
              <a:t>ILO social security standards are </a:t>
            </a:r>
            <a:r>
              <a:rPr lang="en-GB" b="1" dirty="0">
                <a:solidFill>
                  <a:schemeClr val="accent2"/>
                </a:solidFill>
              </a:rPr>
              <a:t>unique</a:t>
            </a:r>
            <a:r>
              <a:rPr lang="en-GB" dirty="0"/>
              <a:t>: </a:t>
            </a:r>
          </a:p>
          <a:p>
            <a:pPr lvl="2" indent="-557213"/>
            <a:r>
              <a:rPr lang="en-GB" dirty="0"/>
              <a:t>They establish standards that States set for themselves.</a:t>
            </a:r>
          </a:p>
          <a:p>
            <a:pPr marL="357188" lvl="2"/>
            <a:r>
              <a:rPr lang="en-GB" dirty="0"/>
              <a:t>They build on good practices and innovative mechanisms.</a:t>
            </a:r>
          </a:p>
          <a:p>
            <a:pPr marL="0" lvl="2" indent="0">
              <a:spcBef>
                <a:spcPts val="600"/>
              </a:spcBef>
              <a:buNone/>
            </a:pPr>
            <a:r>
              <a:rPr lang="en-GB" dirty="0"/>
              <a:t>ILO social security standards are </a:t>
            </a:r>
            <a:r>
              <a:rPr lang="en-GB" b="1" dirty="0">
                <a:solidFill>
                  <a:schemeClr val="accent2"/>
                </a:solidFill>
              </a:rPr>
              <a:t>flexible</a:t>
            </a:r>
            <a:r>
              <a:rPr lang="en-GB" dirty="0"/>
              <a:t>: </a:t>
            </a:r>
          </a:p>
          <a:p>
            <a:pPr marL="357188" lvl="2"/>
            <a:r>
              <a:rPr lang="en-GB" dirty="0"/>
              <a:t>They are build on the notion that there is no single perfect model for social security. </a:t>
            </a:r>
          </a:p>
          <a:p>
            <a:pPr marL="357188" lvl="2"/>
            <a:r>
              <a:rPr lang="en-GB" dirty="0"/>
              <a:t>It is for each society to develop the best means. </a:t>
            </a:r>
          </a:p>
          <a:p>
            <a:pPr marL="357188" lvl="2"/>
            <a:r>
              <a:rPr lang="en-GB" dirty="0"/>
              <a:t>They offer a range of options and flexible routes for their application. </a:t>
            </a:r>
          </a:p>
          <a:p>
            <a:r>
              <a:rPr lang="en-GB" dirty="0"/>
              <a:t> Govt of South Africa provided inputs to General Survey on R 202</a:t>
            </a:r>
          </a:p>
        </p:txBody>
      </p:sp>
      <p:sp>
        <p:nvSpPr>
          <p:cNvPr id="4" name="Slide Number Placeholder 3"/>
          <p:cNvSpPr>
            <a:spLocks noGrp="1"/>
          </p:cNvSpPr>
          <p:nvPr>
            <p:ph type="sldNum" sz="quarter" idx="10"/>
          </p:nvPr>
        </p:nvSpPr>
        <p:spPr/>
        <p:txBody>
          <a:bodyPr/>
          <a:lstStyle/>
          <a:p>
            <a:fld id="{D0826FEE-2901-4F80-B040-94DEDE5C3ECF}" type="slidenum">
              <a:rPr lang="en-GB" smtClean="0"/>
              <a:t>16</a:t>
            </a:fld>
            <a:endParaRPr lang="en-GB"/>
          </a:p>
        </p:txBody>
      </p:sp>
    </p:spTree>
    <p:extLst>
      <p:ext uri="{BB962C8B-B14F-4D97-AF65-F5344CB8AC3E}">
        <p14:creationId xmlns:p14="http://schemas.microsoft.com/office/powerpoint/2010/main" val="425193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17</a:t>
            </a:fld>
            <a:endParaRPr lang="en-GB"/>
          </a:p>
        </p:txBody>
      </p:sp>
    </p:spTree>
    <p:extLst>
      <p:ext uri="{BB962C8B-B14F-4D97-AF65-F5344CB8AC3E}">
        <p14:creationId xmlns:p14="http://schemas.microsoft.com/office/powerpoint/2010/main" val="2181579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73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24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with a Q: What definition is used in your country? </a:t>
            </a:r>
            <a:endParaRPr lang="en-GB" dirty="0"/>
          </a:p>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73659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38468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5568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GB" sz="1200" b="0" i="0" u="none" strike="noStrike" kern="1200" noProof="0" dirty="0">
                <a:solidFill>
                  <a:schemeClr val="tx1"/>
                </a:solidFill>
                <a:effectLst/>
                <a:latin typeface="Arial" panose="020B0604020202020204" pitchFamily="34" charset="0"/>
                <a:ea typeface="+mn-ea"/>
                <a:cs typeface="Arial" panose="020B0604020202020204" pitchFamily="34" charset="0"/>
              </a:rPr>
              <a:t>A human rights-based approach (HRBA) is a conceptual framework that is normatively based on international human rights standards and operationally directed to promoting and protecting human rights. It seeks to analyse obligations, inequalities and vulnerabilities, and to tackle discriminatory practices and unjust distributions of power that impede and undercut human rights.</a:t>
            </a:r>
          </a:p>
          <a:p>
            <a:pPr fontAlgn="base"/>
            <a:r>
              <a:rPr lang="en-GB" sz="1200" b="0" i="0" u="none" strike="noStrike" kern="1200" noProof="0" dirty="0">
                <a:solidFill>
                  <a:schemeClr val="tx1"/>
                </a:solidFill>
                <a:effectLst/>
                <a:latin typeface="Arial" panose="020B0604020202020204" pitchFamily="34" charset="0"/>
                <a:ea typeface="+mn-ea"/>
                <a:cs typeface="Arial" panose="020B0604020202020204" pitchFamily="34" charset="0"/>
              </a:rPr>
              <a:t>Under a human rights-based approach, plans, policies and programmes are anchored in a system of rights and corresponding obligations established by international law. This helps to promote sustainability, empowering people themselves (rights holders)—especially the most marginalized—to participate in policy formulation and hold accountable those who have a duty to act (duty bearers). UN agencies have agreed (see below) that a human rights-based approach consists of a number of essential attributes:</a:t>
            </a:r>
          </a:p>
          <a:p>
            <a:pPr fontAlgn="base"/>
            <a:r>
              <a:rPr lang="en-GB" sz="1200" b="0" i="0" u="none" strike="noStrike" kern="1200" noProof="0" dirty="0">
                <a:solidFill>
                  <a:schemeClr val="tx1"/>
                </a:solidFill>
                <a:effectLst/>
                <a:latin typeface="Arial" panose="020B0604020202020204" pitchFamily="34" charset="0"/>
                <a:ea typeface="+mn-ea"/>
                <a:cs typeface="Arial" panose="020B0604020202020204" pitchFamily="34" charset="0"/>
              </a:rPr>
              <a:t>As policies and programmes are formulated, the main objective should be to fulfil human rights.</a:t>
            </a:r>
          </a:p>
          <a:p>
            <a:pPr fontAlgn="base"/>
            <a:r>
              <a:rPr lang="en-GB" sz="1200" b="0" i="0" u="none" strike="noStrike" kern="1200" noProof="0" dirty="0">
                <a:solidFill>
                  <a:schemeClr val="tx1"/>
                </a:solidFill>
                <a:effectLst/>
                <a:latin typeface="Arial" panose="020B0604020202020204" pitchFamily="34" charset="0"/>
                <a:ea typeface="+mn-ea"/>
                <a:cs typeface="Arial" panose="020B0604020202020204" pitchFamily="34" charset="0"/>
              </a:rPr>
              <a:t>A human rights-based approach identifies rights holders and their entitlements and corresponding duty bearers and their obligations, and works towards strengthening the capacities of rights holders to make their claims and of duty bearers to meet their obligations.</a:t>
            </a:r>
          </a:p>
          <a:p>
            <a:pPr fontAlgn="base"/>
            <a:r>
              <a:rPr lang="en-GB" sz="1200" b="0" i="0" u="none" strike="noStrike" kern="1200" noProof="0" dirty="0">
                <a:solidFill>
                  <a:schemeClr val="tx1"/>
                </a:solidFill>
                <a:effectLst/>
                <a:latin typeface="Arial" panose="020B0604020202020204" pitchFamily="34" charset="0"/>
                <a:ea typeface="+mn-ea"/>
                <a:cs typeface="Arial" panose="020B0604020202020204" pitchFamily="34" charset="0"/>
              </a:rPr>
              <a:t>Principles and standards derived from international human rights treaties should guide all policies and programming in all sectors and in all phases of the process.</a:t>
            </a:r>
          </a:p>
          <a:p>
            <a:pPr fontAlgn="base"/>
            <a:r>
              <a:rPr lang="en-GB" sz="1200" b="0" i="0" u="none" strike="noStrike" kern="1200" noProof="0" dirty="0">
                <a:solidFill>
                  <a:schemeClr val="tx1"/>
                </a:solidFill>
                <a:effectLst/>
                <a:latin typeface="Arial" panose="020B0604020202020204" pitchFamily="34" charset="0"/>
                <a:ea typeface="+mn-ea"/>
                <a:cs typeface="Arial" panose="020B0604020202020204" pitchFamily="34" charset="0"/>
              </a:rPr>
              <a:t>In practical terms, a human rights-based approach can be used to guide policies and measures of poverty. It can inform assessments and strengthen processes; it can be a mechanism for ensuring access to essential information, effective participation, and the provision of access to justice.</a:t>
            </a:r>
          </a:p>
          <a:p>
            <a:endParaRPr lang="en-GB" dirty="0"/>
          </a:p>
        </p:txBody>
      </p:sp>
      <p:sp>
        <p:nvSpPr>
          <p:cNvPr id="4" name="Foliennummernplatzhalter 3"/>
          <p:cNvSpPr>
            <a:spLocks noGrp="1"/>
          </p:cNvSpPr>
          <p:nvPr>
            <p:ph type="sldNum" sz="quarter" idx="5"/>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68571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a:latin typeface="Arial" panose="020B0604020202020204" pitchFamily="34" charset="0"/>
                <a:cs typeface="Arial" panose="020B0604020202020204" pitchFamily="34" charset="0"/>
              </a:rPr>
              <a:t>“as a member of society” – not categorising segments of the population – the reference is to everyone, irrespective of whether you live urban/rural, young/old; sick/healthy; rich/poor; tall/or tiny; resident/non-resident; male/female-- </a:t>
            </a:r>
            <a:r>
              <a:rPr lang="en-GB" b="1" baseline="0" noProof="0">
                <a:latin typeface="Arial" panose="020B0604020202020204" pitchFamily="34" charset="0"/>
                <a:cs typeface="Arial" panose="020B0604020202020204" pitchFamily="34" charset="0"/>
              </a:rPr>
              <a:t>everyone</a:t>
            </a:r>
            <a:endParaRPr lang="en-GB" b="1" noProof="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229844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The human right to health and social security</a:t>
            </a:r>
            <a:r>
              <a:rPr lang="en-GB" sz="1200" b="0" kern="1200" baseline="0" dirty="0">
                <a:solidFill>
                  <a:schemeClr val="tx1"/>
                </a:solidFill>
                <a:effectLst/>
                <a:latin typeface="Arial" panose="020B0604020202020204" pitchFamily="34" charset="0"/>
                <a:ea typeface="+mn-ea"/>
                <a:cs typeface="Arial" panose="020B0604020202020204" pitchFamily="34" charset="0"/>
              </a:rPr>
              <a:t> </a:t>
            </a:r>
            <a:r>
              <a:rPr lang="en-GB" sz="1200" b="0" kern="1200" dirty="0">
                <a:solidFill>
                  <a:schemeClr val="tx1"/>
                </a:solidFill>
                <a:effectLst/>
                <a:latin typeface="Arial" panose="020B0604020202020204" pitchFamily="34" charset="0"/>
                <a:ea typeface="+mn-ea"/>
                <a:cs typeface="Arial" panose="020B0604020202020204" pitchFamily="34" charset="0"/>
              </a:rPr>
              <a:t>have been enshrined by the international human rights framework and notably the Universal Declaration of Human Rights of 1948 and the International Covenant on Economic Social and Cultural Rights of 1966. Ultimately, everyone, as a member of society, and therefore irrespective of their race, age, religion, sex or anything else, has the right to social security and to health. In addition, the State parties to the International Covenant, which is today the vast majority of nation-States, have an obligation to respect, protect and fulfil these rights in law and in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Arial" panose="020B0604020202020204" pitchFamily="34" charset="0"/>
                <a:ea typeface="+mn-ea"/>
                <a:cs typeface="Arial" panose="020B0604020202020204" pitchFamily="34" charset="0"/>
              </a:rPr>
              <a:t>The human right to social security implies the relationship to other human rights. This is because the right to access and maintain benefits to secure protection from lack of work related income (caused by sickness, disability, maternity, employment injury, unemployment, old age or death), lack of access to health care and insufficient family support is intrinsically linked to the right to an adequate standard of living, the right to food and water and sanitation, the right to education, and of course the right to the highest attainable standard of health. Therefore, social protection systems can help States in complying with their obligations regarding the right to health, in as much as health systems can contribute to the realisation of the human right to social security.</a:t>
            </a:r>
          </a:p>
          <a:p>
            <a:r>
              <a:rPr lang="en-US" dirty="0"/>
              <a:t>SA ratified ICESCR on 12 January 2015</a:t>
            </a:r>
          </a:p>
        </p:txBody>
      </p:sp>
      <p:sp>
        <p:nvSpPr>
          <p:cNvPr id="4" name="Slide Number Placeholder 3"/>
          <p:cNvSpPr>
            <a:spLocks noGrp="1"/>
          </p:cNvSpPr>
          <p:nvPr>
            <p:ph type="sldNum" sz="quarter" idx="5"/>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303214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Arial" panose="020B0604020202020204" pitchFamily="34" charset="0"/>
                <a:cs typeface="Arial" panose="020B0604020202020204" pitchFamily="34" charset="0"/>
              </a:rPr>
              <a:t>Apart from these</a:t>
            </a:r>
            <a:r>
              <a:rPr lang="en-CA" baseline="0" dirty="0">
                <a:latin typeface="Arial" panose="020B0604020202020204" pitchFamily="34" charset="0"/>
                <a:cs typeface="Arial" panose="020B0604020202020204" pitchFamily="34" charset="0"/>
              </a:rPr>
              <a:t> general instruments, the right to social security of women, children, migrant workers and their families, indigenous and tribal persons, persons with disabilities, and refugees has been reaffirmed by thematic international treaties, such as: </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826FEE-2901-4F80-B040-94DEDE5C3ECF}" type="slidenum">
              <a:rPr lang="en-GB" smtClean="0"/>
              <a:t>9</a:t>
            </a:fld>
            <a:endParaRPr lang="en-GB"/>
          </a:p>
        </p:txBody>
      </p:sp>
    </p:spTree>
    <p:extLst>
      <p:ext uri="{BB962C8B-B14F-4D97-AF65-F5344CB8AC3E}">
        <p14:creationId xmlns:p14="http://schemas.microsoft.com/office/powerpoint/2010/main" val="1771870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de-DE"/>
              <a:t>Mastertitelformat bearbeiten</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de-DE"/>
              <a:t>Mastertitelformat bearbeiten</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64228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127448" y="276645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490539" y="2393950"/>
            <a:ext cx="7311862" cy="348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de-DE"/>
              <a:t>Bild durch Klicken auf Symbol hinzufügen</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de-DE"/>
              <a:t>Mastertitelformat bearbeiten</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0"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www.ilo.org/wcmsp5/groups/public/---ed_protect/---soc_sec/documents/publication/wcms_651219.pdf" TargetMode="External"/><Relationship Id="rId4" Type="http://schemas.openxmlformats.org/officeDocument/2006/relationships/image" Target="cid:image009.jpg@01D7AFAE.D8F95C3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www.ilo.org/publications/building-social-protection-systems-international-standards-and-human-rights" TargetMode="External"/><Relationship Id="rId3" Type="http://schemas.openxmlformats.org/officeDocument/2006/relationships/hyperlink" Target="https://www.social-protection.org/gimi/ShowMainPage.action" TargetMode="External"/><Relationship Id="rId7" Type="http://schemas.openxmlformats.org/officeDocument/2006/relationships/hyperlink" Target="https://www.ilo.org/resource/date-ilo-social-security-conventions-and-recommenda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ilo.org/publications/flagship-reports/world-social-protection-report-2024-26-universal-social-protection-climate" TargetMode="External"/><Relationship Id="rId5" Type="http://schemas.openxmlformats.org/officeDocument/2006/relationships/hyperlink" Target="http://www.usp2030.org/" TargetMode="External"/><Relationship Id="rId4" Type="http://schemas.openxmlformats.org/officeDocument/2006/relationships/hyperlink" Target="http://www.socialprotection-humanrights.org/" TargetMode="External"/><Relationship Id="rId9" Type="http://schemas.openxmlformats.org/officeDocument/2006/relationships/hyperlink" Target="https://www.ilo.org/resource/conference-paper/ilc/108/universal-social-protection-human-dignity-social-justice-and-sustainabl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2818423"/>
            <a:ext cx="9322203" cy="1968262"/>
          </a:xfrm>
        </p:spPr>
        <p:txBody>
          <a:bodyPr/>
          <a:lstStyle/>
          <a:p>
            <a:pPr>
              <a:lnSpc>
                <a:spcPct val="100000"/>
              </a:lnSpc>
            </a:pPr>
            <a:r>
              <a:rPr lang="fr-CH" sz="3200" dirty="0"/>
              <a:t>Social Protection Fundamentals</a:t>
            </a:r>
            <a:br>
              <a:rPr lang="fr-CH" sz="3200" dirty="0"/>
            </a:br>
            <a:r>
              <a:rPr lang="en-GB"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Developing national systems of social protection statistics (NSSPS) in South Africa</a:t>
            </a:r>
            <a:br>
              <a:rPr lang="en-GB" sz="18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GB"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Developing national systems of social protection statistics (NSSPS) in South Africa</a:t>
            </a:r>
            <a:br>
              <a:rPr lang="en-GB" sz="18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GB" sz="18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GB"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Developing national system of social protection statistics in South Africa</a:t>
            </a:r>
            <a:br>
              <a:rPr lang="en-GB" sz="18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br>
            <a:br>
              <a:rPr lang="en-GB" sz="3200" dirty="0"/>
            </a:br>
            <a:br>
              <a:rPr lang="en-GB" sz="1800" dirty="0"/>
            </a:br>
            <a:endParaRPr lang="en-GB" sz="1800" b="0" dirty="0">
              <a:latin typeface="+mn-lt"/>
              <a:ea typeface="+mn-ea"/>
              <a:cs typeface="+mn-cs"/>
            </a:endParaRPr>
          </a:p>
        </p:txBody>
      </p:sp>
      <p:sp>
        <p:nvSpPr>
          <p:cNvPr id="3" name="Subtitle 2"/>
          <p:cNvSpPr>
            <a:spLocks noGrp="1"/>
          </p:cNvSpPr>
          <p:nvPr>
            <p:ph type="subTitle" idx="1"/>
          </p:nvPr>
        </p:nvSpPr>
        <p:spPr>
          <a:xfrm>
            <a:off x="490537" y="6043448"/>
            <a:ext cx="11210924" cy="704701"/>
          </a:xfrm>
        </p:spPr>
        <p:txBody>
          <a:bodyPr/>
          <a:lstStyle/>
          <a:p>
            <a:pPr lvl="1">
              <a:tabLst>
                <a:tab pos="10768013" algn="r"/>
              </a:tabLst>
            </a:pPr>
            <a:r>
              <a:rPr lang="en-GB" sz="1800" dirty="0"/>
              <a:t>Jasmina Papa, Social Protection Specialist,  ILO Pretoria DWT for Southern and Eastern  Africa</a:t>
            </a:r>
            <a:endParaRPr lang="en-GB" sz="1200" i="1"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no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800" b="0" i="0" u="none" strike="noStrike" kern="1200" cap="none" spc="0" normalizeH="0" baseline="0" noProof="0">
              <a:ln>
                <a:noFill/>
              </a:ln>
              <a:noFill/>
              <a:effectLst/>
              <a:uLnTx/>
              <a:uFillTx/>
              <a:latin typeface="Arial" panose="020B0604020202020204"/>
              <a:ea typeface="+mn-ea"/>
              <a:cs typeface="+mn-cs"/>
            </a:endParaRPr>
          </a:p>
        </p:txBody>
      </p:sp>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2" t="14537" r="15562" b="12166"/>
          <a:stretch/>
        </p:blipFill>
        <p:spPr>
          <a:xfrm>
            <a:off x="2946400" y="0"/>
            <a:ext cx="9245600" cy="5321300"/>
          </a:xfrm>
        </p:spPr>
      </p:pic>
    </p:spTree>
    <p:extLst>
      <p:ext uri="{BB962C8B-B14F-4D97-AF65-F5344CB8AC3E}">
        <p14:creationId xmlns:p14="http://schemas.microsoft.com/office/powerpoint/2010/main" val="23708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60DA0-AC86-AB40-A120-47FC1A81913E}"/>
              </a:ext>
            </a:extLst>
          </p:cNvPr>
          <p:cNvSpPr>
            <a:spLocks noGrp="1"/>
          </p:cNvSpPr>
          <p:nvPr>
            <p:ph type="title"/>
          </p:nvPr>
        </p:nvSpPr>
        <p:spPr>
          <a:xfrm>
            <a:off x="1861456" y="163287"/>
            <a:ext cx="9840005" cy="527992"/>
          </a:xfrm>
        </p:spPr>
        <p:txBody>
          <a:bodyPr/>
          <a:lstStyle/>
          <a:p>
            <a:r>
              <a:rPr lang="en-GB" dirty="0"/>
              <a:t>Regional Human Rights Instruments</a:t>
            </a:r>
          </a:p>
        </p:txBody>
      </p:sp>
      <p:sp>
        <p:nvSpPr>
          <p:cNvPr id="6" name="Foliennummernplatzhalter 5">
            <a:extLst>
              <a:ext uri="{FF2B5EF4-FFF2-40B4-BE49-F238E27FC236}">
                <a16:creationId xmlns:a16="http://schemas.microsoft.com/office/drawing/2014/main" id="{FFE5977D-A52A-6A48-B11E-8597C3ADC0BF}"/>
              </a:ext>
            </a:extLst>
          </p:cNvPr>
          <p:cNvSpPr>
            <a:spLocks noGrp="1"/>
          </p:cNvSpPr>
          <p:nvPr>
            <p:ph type="sldNum" sz="quarter" idx="12"/>
          </p:nvPr>
        </p:nvSpPr>
        <p:spPr/>
        <p:txBody>
          <a:bodyPr/>
          <a:lstStyle/>
          <a:p>
            <a:fld id="{856227C0-AD57-4F9B-BAE3-EEFB0D0EE427}" type="slidenum">
              <a:rPr lang="en-GB" smtClean="0"/>
              <a:t>10</a:t>
            </a:fld>
            <a:endParaRPr lang="en-GB"/>
          </a:p>
        </p:txBody>
      </p:sp>
      <p:pic>
        <p:nvPicPr>
          <p:cNvPr id="78" name="Grafik 77">
            <a:extLst>
              <a:ext uri="{FF2B5EF4-FFF2-40B4-BE49-F238E27FC236}">
                <a16:creationId xmlns:a16="http://schemas.microsoft.com/office/drawing/2014/main" id="{64F280C8-99CC-414A-9330-25CCC5AEF444}"/>
              </a:ext>
            </a:extLst>
          </p:cNvPr>
          <p:cNvPicPr>
            <a:picLocks noChangeAspect="1"/>
          </p:cNvPicPr>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9059" t="21982" r="7864" b="18398"/>
          <a:stretch/>
        </p:blipFill>
        <p:spPr>
          <a:xfrm>
            <a:off x="3416766" y="769161"/>
            <a:ext cx="6280470" cy="4749557"/>
          </a:xfrm>
          <a:prstGeom prst="rect">
            <a:avLst/>
          </a:prstGeom>
        </p:spPr>
      </p:pic>
      <p:sp>
        <p:nvSpPr>
          <p:cNvPr id="80" name="Raute 79">
            <a:extLst>
              <a:ext uri="{FF2B5EF4-FFF2-40B4-BE49-F238E27FC236}">
                <a16:creationId xmlns:a16="http://schemas.microsoft.com/office/drawing/2014/main" id="{522F35FE-4E5A-874A-9411-C798EFDFA1BC}"/>
              </a:ext>
            </a:extLst>
          </p:cNvPr>
          <p:cNvSpPr/>
          <p:nvPr/>
        </p:nvSpPr>
        <p:spPr>
          <a:xfrm rot="794430">
            <a:off x="6689396" y="2256831"/>
            <a:ext cx="1088980" cy="83314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aute 80">
            <a:extLst>
              <a:ext uri="{FF2B5EF4-FFF2-40B4-BE49-F238E27FC236}">
                <a16:creationId xmlns:a16="http://schemas.microsoft.com/office/drawing/2014/main" id="{240ECA1F-E334-2B47-B78A-2AFC8B0E46A7}"/>
              </a:ext>
            </a:extLst>
          </p:cNvPr>
          <p:cNvSpPr/>
          <p:nvPr/>
        </p:nvSpPr>
        <p:spPr>
          <a:xfrm>
            <a:off x="6617695" y="2045854"/>
            <a:ext cx="1099286" cy="86105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aute 81">
            <a:extLst>
              <a:ext uri="{FF2B5EF4-FFF2-40B4-BE49-F238E27FC236}">
                <a16:creationId xmlns:a16="http://schemas.microsoft.com/office/drawing/2014/main" id="{3D2BD167-66AB-314B-B70E-25D79077CB6C}"/>
              </a:ext>
            </a:extLst>
          </p:cNvPr>
          <p:cNvSpPr/>
          <p:nvPr/>
        </p:nvSpPr>
        <p:spPr>
          <a:xfrm rot="5400000">
            <a:off x="6571384" y="2430716"/>
            <a:ext cx="983236" cy="54125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aute 82">
            <a:extLst>
              <a:ext uri="{FF2B5EF4-FFF2-40B4-BE49-F238E27FC236}">
                <a16:creationId xmlns:a16="http://schemas.microsoft.com/office/drawing/2014/main" id="{5CDD40F9-64EC-0A48-A686-F9B1E706E1F1}"/>
              </a:ext>
            </a:extLst>
          </p:cNvPr>
          <p:cNvSpPr/>
          <p:nvPr/>
        </p:nvSpPr>
        <p:spPr>
          <a:xfrm rot="1116463">
            <a:off x="6953917" y="2715159"/>
            <a:ext cx="601520" cy="45810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hteck 83">
            <a:extLst>
              <a:ext uri="{FF2B5EF4-FFF2-40B4-BE49-F238E27FC236}">
                <a16:creationId xmlns:a16="http://schemas.microsoft.com/office/drawing/2014/main" id="{4BCD69E5-2942-7B4D-9437-76D2676BEB98}"/>
              </a:ext>
            </a:extLst>
          </p:cNvPr>
          <p:cNvSpPr/>
          <p:nvPr/>
        </p:nvSpPr>
        <p:spPr>
          <a:xfrm rot="19452580">
            <a:off x="6381625" y="1764369"/>
            <a:ext cx="1029855" cy="45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feld 84">
            <a:extLst>
              <a:ext uri="{FF2B5EF4-FFF2-40B4-BE49-F238E27FC236}">
                <a16:creationId xmlns:a16="http://schemas.microsoft.com/office/drawing/2014/main" id="{970C666E-3562-4941-B031-5306A031FF6F}"/>
              </a:ext>
            </a:extLst>
          </p:cNvPr>
          <p:cNvSpPr txBox="1"/>
          <p:nvPr/>
        </p:nvSpPr>
        <p:spPr>
          <a:xfrm>
            <a:off x="395187" y="1251857"/>
            <a:ext cx="2686804" cy="1785104"/>
          </a:xfrm>
          <a:prstGeom prst="rect">
            <a:avLst/>
          </a:prstGeom>
          <a:noFill/>
        </p:spPr>
        <p:txBody>
          <a:bodyPr wrap="square" rtlCol="0">
            <a:spAutoFit/>
          </a:bodyPr>
          <a:lstStyle/>
          <a:p>
            <a:pPr algn="just"/>
            <a:r>
              <a:rPr lang="en-GB" sz="1100" b="1" dirty="0">
                <a:solidFill>
                  <a:schemeClr val="accent2"/>
                </a:solidFill>
              </a:rPr>
              <a:t>Latin America and the Caribbean </a:t>
            </a:r>
          </a:p>
          <a:p>
            <a:pPr algn="just"/>
            <a:r>
              <a:rPr lang="en-GB" sz="1100" dirty="0"/>
              <a:t>American Declaration on the Rights and Duties of Persons (1948)</a:t>
            </a:r>
          </a:p>
          <a:p>
            <a:pPr algn="just"/>
            <a:r>
              <a:rPr lang="en-GB" sz="1100" dirty="0"/>
              <a:t>Additional Protocol to the American Convention on Human Rights in the Area of Economic, Social and Cultural Rights (1988)</a:t>
            </a:r>
          </a:p>
          <a:p>
            <a:pPr algn="just"/>
            <a:r>
              <a:rPr lang="en-GB" sz="1100" dirty="0"/>
              <a:t>Inter-American Convention on the Protection of the Human Rights of Older Persons (2015)</a:t>
            </a:r>
          </a:p>
        </p:txBody>
      </p:sp>
      <p:sp>
        <p:nvSpPr>
          <p:cNvPr id="86" name="Textfeld 85">
            <a:extLst>
              <a:ext uri="{FF2B5EF4-FFF2-40B4-BE49-F238E27FC236}">
                <a16:creationId xmlns:a16="http://schemas.microsoft.com/office/drawing/2014/main" id="{F538D478-D4DB-3E43-8E72-6C51123DBCCC}"/>
              </a:ext>
            </a:extLst>
          </p:cNvPr>
          <p:cNvSpPr txBox="1"/>
          <p:nvPr/>
        </p:nvSpPr>
        <p:spPr>
          <a:xfrm>
            <a:off x="9524326" y="3257261"/>
            <a:ext cx="1637136" cy="1077218"/>
          </a:xfrm>
          <a:prstGeom prst="rect">
            <a:avLst/>
          </a:prstGeom>
          <a:noFill/>
        </p:spPr>
        <p:txBody>
          <a:bodyPr wrap="square" rtlCol="0">
            <a:spAutoFit/>
          </a:bodyPr>
          <a:lstStyle/>
          <a:p>
            <a:pPr algn="just"/>
            <a:r>
              <a:rPr lang="en-GB" sz="1400" b="1" dirty="0">
                <a:solidFill>
                  <a:schemeClr val="accent2"/>
                </a:solidFill>
              </a:rPr>
              <a:t>Asia and the Pacific</a:t>
            </a:r>
            <a:endParaRPr lang="en-GB" dirty="0">
              <a:solidFill>
                <a:schemeClr val="accent2"/>
              </a:solidFill>
            </a:endParaRPr>
          </a:p>
          <a:p>
            <a:pPr algn="just"/>
            <a:r>
              <a:rPr lang="en-GB" sz="1200" dirty="0"/>
              <a:t>ASEAN Human Rights Declaration (2013)</a:t>
            </a:r>
          </a:p>
        </p:txBody>
      </p:sp>
      <p:sp>
        <p:nvSpPr>
          <p:cNvPr id="87" name="Textfeld 86">
            <a:extLst>
              <a:ext uri="{FF2B5EF4-FFF2-40B4-BE49-F238E27FC236}">
                <a16:creationId xmlns:a16="http://schemas.microsoft.com/office/drawing/2014/main" id="{78BE1784-EE9F-C548-97AB-EC41E085EFAD}"/>
              </a:ext>
            </a:extLst>
          </p:cNvPr>
          <p:cNvSpPr txBox="1"/>
          <p:nvPr/>
        </p:nvSpPr>
        <p:spPr>
          <a:xfrm>
            <a:off x="7612802" y="5518718"/>
            <a:ext cx="4082143" cy="492443"/>
          </a:xfrm>
          <a:prstGeom prst="rect">
            <a:avLst/>
          </a:prstGeom>
          <a:noFill/>
        </p:spPr>
        <p:txBody>
          <a:bodyPr wrap="square" rtlCol="0">
            <a:spAutoFit/>
          </a:bodyPr>
          <a:lstStyle/>
          <a:p>
            <a:pPr algn="just"/>
            <a:r>
              <a:rPr lang="en-GB" sz="1400" b="1" dirty="0">
                <a:solidFill>
                  <a:schemeClr val="accent2"/>
                </a:solidFill>
              </a:rPr>
              <a:t>Arab States</a:t>
            </a:r>
            <a:endParaRPr lang="en-GB" b="1" dirty="0">
              <a:solidFill>
                <a:schemeClr val="accent2"/>
              </a:solidFill>
            </a:endParaRPr>
          </a:p>
          <a:p>
            <a:pPr algn="just"/>
            <a:r>
              <a:rPr lang="en-GB" sz="1200" dirty="0"/>
              <a:t>The Arab Charter on Human Rights (2004)</a:t>
            </a:r>
          </a:p>
        </p:txBody>
      </p:sp>
      <p:sp>
        <p:nvSpPr>
          <p:cNvPr id="88" name="Textfeld 87">
            <a:extLst>
              <a:ext uri="{FF2B5EF4-FFF2-40B4-BE49-F238E27FC236}">
                <a16:creationId xmlns:a16="http://schemas.microsoft.com/office/drawing/2014/main" id="{10C7691A-C0D6-B14A-8C35-94879E5071A7}"/>
              </a:ext>
            </a:extLst>
          </p:cNvPr>
          <p:cNvSpPr txBox="1"/>
          <p:nvPr/>
        </p:nvSpPr>
        <p:spPr>
          <a:xfrm>
            <a:off x="107188" y="3036961"/>
            <a:ext cx="4773662" cy="3416320"/>
          </a:xfrm>
          <a:prstGeom prst="rect">
            <a:avLst/>
          </a:prstGeom>
          <a:noFill/>
        </p:spPr>
        <p:txBody>
          <a:bodyPr wrap="square" rtlCol="0">
            <a:spAutoFit/>
          </a:bodyPr>
          <a:lstStyle/>
          <a:p>
            <a:pPr algn="just"/>
            <a:r>
              <a:rPr lang="en-GB" b="1" dirty="0">
                <a:solidFill>
                  <a:schemeClr val="accent2"/>
                </a:solidFill>
              </a:rPr>
              <a:t>Africa</a:t>
            </a:r>
          </a:p>
          <a:p>
            <a:pPr algn="just"/>
            <a:r>
              <a:rPr lang="en-GB" dirty="0"/>
              <a:t>The African Charter on Human and Peoples’ Rights (1981)</a:t>
            </a:r>
          </a:p>
          <a:p>
            <a:pPr algn="just"/>
            <a:endParaRPr lang="en-GB" dirty="0"/>
          </a:p>
          <a:p>
            <a:pPr algn="just"/>
            <a:r>
              <a:rPr lang="en-GB" b="0" i="0" dirty="0">
                <a:solidFill>
                  <a:schemeClr val="accent5">
                    <a:lumMod val="50000"/>
                  </a:schemeClr>
                </a:solidFill>
                <a:effectLst/>
                <a:highlight>
                  <a:srgbClr val="FFFFFF"/>
                </a:highlight>
              </a:rPr>
              <a:t>Protocol to the African Charter on Human and Peoples' Rights on the Rights of Citizens to Social Protection and Social Security (2022)</a:t>
            </a:r>
          </a:p>
          <a:p>
            <a:pPr algn="just"/>
            <a:r>
              <a:rPr lang="en-GB" dirty="0">
                <a:solidFill>
                  <a:schemeClr val="accent5">
                    <a:lumMod val="50000"/>
                  </a:schemeClr>
                </a:solidFill>
                <a:highlight>
                  <a:srgbClr val="FFFFFF"/>
                </a:highlight>
              </a:rPr>
              <a:t>ILO –AU Africa Regional Social Protection Strategy</a:t>
            </a:r>
          </a:p>
          <a:p>
            <a:pPr algn="just"/>
            <a:r>
              <a:rPr lang="en-GB" b="0" i="0" dirty="0">
                <a:solidFill>
                  <a:schemeClr val="accent5">
                    <a:lumMod val="50000"/>
                  </a:schemeClr>
                </a:solidFill>
                <a:effectLst/>
                <a:highlight>
                  <a:srgbClr val="FFFFFF"/>
                </a:highlight>
              </a:rPr>
              <a:t>East Afric</a:t>
            </a:r>
            <a:r>
              <a:rPr lang="en-GB" dirty="0">
                <a:solidFill>
                  <a:schemeClr val="accent5">
                    <a:lumMod val="50000"/>
                  </a:schemeClr>
                </a:solidFill>
                <a:highlight>
                  <a:srgbClr val="FFFFFF"/>
                </a:highlight>
              </a:rPr>
              <a:t>an Community in the process of finalisation of EAC Social Protection Policy</a:t>
            </a:r>
            <a:endParaRPr lang="en-GB" sz="1200" dirty="0"/>
          </a:p>
        </p:txBody>
      </p:sp>
      <p:sp>
        <p:nvSpPr>
          <p:cNvPr id="89" name="Textfeld 88">
            <a:extLst>
              <a:ext uri="{FF2B5EF4-FFF2-40B4-BE49-F238E27FC236}">
                <a16:creationId xmlns:a16="http://schemas.microsoft.com/office/drawing/2014/main" id="{67553CB8-0B96-6A46-AB12-E239CE5F16A4}"/>
              </a:ext>
            </a:extLst>
          </p:cNvPr>
          <p:cNvSpPr txBox="1"/>
          <p:nvPr/>
        </p:nvSpPr>
        <p:spPr>
          <a:xfrm>
            <a:off x="9524326" y="691280"/>
            <a:ext cx="2272487" cy="1615827"/>
          </a:xfrm>
          <a:prstGeom prst="rect">
            <a:avLst/>
          </a:prstGeom>
          <a:noFill/>
        </p:spPr>
        <p:txBody>
          <a:bodyPr wrap="square" rtlCol="0">
            <a:spAutoFit/>
          </a:bodyPr>
          <a:lstStyle/>
          <a:p>
            <a:pPr algn="just"/>
            <a:r>
              <a:rPr lang="en-GB" sz="1100" b="1" dirty="0">
                <a:solidFill>
                  <a:schemeClr val="accent2"/>
                </a:solidFill>
              </a:rPr>
              <a:t>Europe and Central Asia </a:t>
            </a:r>
            <a:endParaRPr lang="en-GB" sz="1100" dirty="0">
              <a:solidFill>
                <a:schemeClr val="accent2"/>
              </a:solidFill>
            </a:endParaRPr>
          </a:p>
          <a:p>
            <a:pPr algn="just"/>
            <a:r>
              <a:rPr lang="en-GB" sz="1100" dirty="0"/>
              <a:t>The European Social Charter (1961)</a:t>
            </a:r>
          </a:p>
          <a:p>
            <a:pPr algn="just"/>
            <a:r>
              <a:rPr lang="en-GB" sz="1100" dirty="0"/>
              <a:t>Commonwealth of Independent States Convention on Human Rights and Fundamental Freedoms (1995)</a:t>
            </a:r>
          </a:p>
          <a:p>
            <a:pPr algn="just"/>
            <a:r>
              <a:rPr lang="en-GB" sz="1100" dirty="0"/>
              <a:t>Charter of Fundamental Rights of the European Union (2000)</a:t>
            </a:r>
          </a:p>
        </p:txBody>
      </p:sp>
    </p:spTree>
    <p:extLst>
      <p:ext uri="{BB962C8B-B14F-4D97-AF65-F5344CB8AC3E}">
        <p14:creationId xmlns:p14="http://schemas.microsoft.com/office/powerpoint/2010/main" val="210956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8337776" cy="1252886"/>
          </a:xfrm>
        </p:spPr>
        <p:txBody>
          <a:bodyPr/>
          <a:lstStyle/>
          <a:p>
            <a:r>
              <a:rPr lang="en-US" dirty="0"/>
              <a:t>B</a:t>
            </a:r>
            <a:r>
              <a:rPr lang="en-GB" dirty="0" err="1"/>
              <a:t>uilding</a:t>
            </a:r>
            <a:r>
              <a:rPr lang="en-GB" dirty="0"/>
              <a:t> comprehensive social protection systems based on international social security standards</a:t>
            </a:r>
          </a:p>
        </p:txBody>
      </p:sp>
    </p:spTree>
    <p:extLst>
      <p:ext uri="{BB962C8B-B14F-4D97-AF65-F5344CB8AC3E}">
        <p14:creationId xmlns:p14="http://schemas.microsoft.com/office/powerpoint/2010/main" val="26973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537" y="1423194"/>
            <a:ext cx="4968611" cy="1004839"/>
          </a:xfrm>
        </p:spPr>
        <p:txBody>
          <a:bodyPr/>
          <a:lstStyle/>
          <a:p>
            <a:r>
              <a:rPr lang="en-US" sz="2400" dirty="0">
                <a:latin typeface="Arial" panose="020B0604020202020204" pitchFamily="34" charset="0"/>
              </a:rPr>
              <a:t>Comprehensive social protection systems</a:t>
            </a:r>
            <a:endParaRPr lang="en-GB" sz="2400" dirty="0">
              <a:latin typeface="Arial" panose="020B0604020202020204" pitchFamily="34" charset="0"/>
            </a:endParaRPr>
          </a:p>
        </p:txBody>
      </p:sp>
      <p:sp>
        <p:nvSpPr>
          <p:cNvPr id="10" name="Date Placeholder 9"/>
          <p:cNvSpPr>
            <a:spLocks noGrp="1"/>
          </p:cNvSpPr>
          <p:nvPr>
            <p:ph type="dt" sz="half" idx="10"/>
          </p:nvPr>
        </p:nvSpPr>
        <p:spPr/>
        <p:txBody>
          <a:bodyPr/>
          <a:lstStyle/>
          <a:p>
            <a:r>
              <a:rPr lang="en-GB"/>
              <a:t>Date: Monday / 01 / October / 2019</a:t>
            </a:r>
          </a:p>
        </p:txBody>
      </p:sp>
      <p:grpSp>
        <p:nvGrpSpPr>
          <p:cNvPr id="7" name="Group 6">
            <a:extLst>
              <a:ext uri="{FF2B5EF4-FFF2-40B4-BE49-F238E27FC236}">
                <a16:creationId xmlns:a16="http://schemas.microsoft.com/office/drawing/2014/main" id="{9435F3D7-3E29-41F2-8E40-B30F977603FD}"/>
              </a:ext>
            </a:extLst>
          </p:cNvPr>
          <p:cNvGrpSpPr/>
          <p:nvPr/>
        </p:nvGrpSpPr>
        <p:grpSpPr>
          <a:xfrm>
            <a:off x="5738288" y="370118"/>
            <a:ext cx="6354317" cy="6411679"/>
            <a:chOff x="2266959" y="2399359"/>
            <a:chExt cx="6989150" cy="4509804"/>
          </a:xfrm>
        </p:grpSpPr>
        <p:sp>
          <p:nvSpPr>
            <p:cNvPr id="8" name="Rectangle 7">
              <a:extLst>
                <a:ext uri="{FF2B5EF4-FFF2-40B4-BE49-F238E27FC236}">
                  <a16:creationId xmlns:a16="http://schemas.microsoft.com/office/drawing/2014/main" id="{C0DA3B06-FE92-410C-8864-25C756EA425D}"/>
                </a:ext>
              </a:extLst>
            </p:cNvPr>
            <p:cNvSpPr/>
            <p:nvPr/>
          </p:nvSpPr>
          <p:spPr>
            <a:xfrm>
              <a:off x="2266959" y="2399359"/>
              <a:ext cx="6989148" cy="1789588"/>
            </a:xfrm>
            <a:prstGeom prst="rect">
              <a:avLst/>
            </a:prstGeom>
            <a:solidFill>
              <a:schemeClr val="accent1">
                <a:lumMod val="40000"/>
                <a:lumOff val="60000"/>
              </a:schemeClr>
            </a:solidFill>
            <a:ln w="25400" cap="flat" cmpd="sng" algn="ctr">
              <a:solidFill>
                <a:schemeClr val="accent1">
                  <a:lumMod val="60000"/>
                  <a:lumOff val="40000"/>
                </a:schemeClr>
              </a:solidFill>
              <a:prstDash val="solid"/>
            </a:ln>
            <a:effectLst/>
          </p:spPr>
          <p:txBody>
            <a:bodyPr spcFirstLastPara="0" vert="horz" wrap="square" lIns="121920" tIns="121920" rIns="121920" bIns="121920" numCol="1" spcCol="1270" anchor="ctr" anchorCtr="0">
              <a:noAutofit/>
            </a:bodyPr>
            <a:lstStyle/>
            <a:p>
              <a:endParaRPr lang="en-US" sz="1400">
                <a:solidFill>
                  <a:schemeClr val="accent5"/>
                </a:solidFill>
              </a:endParaRPr>
            </a:p>
          </p:txBody>
        </p:sp>
        <p:sp>
          <p:nvSpPr>
            <p:cNvPr id="9" name="Rectangle 8">
              <a:extLst>
                <a:ext uri="{FF2B5EF4-FFF2-40B4-BE49-F238E27FC236}">
                  <a16:creationId xmlns:a16="http://schemas.microsoft.com/office/drawing/2014/main" id="{1A4C79AB-84FC-4BAE-B122-4654FCED609A}"/>
                </a:ext>
              </a:extLst>
            </p:cNvPr>
            <p:cNvSpPr/>
            <p:nvPr/>
          </p:nvSpPr>
          <p:spPr>
            <a:xfrm>
              <a:off x="6143323" y="2537025"/>
              <a:ext cx="2707647" cy="1535607"/>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ea typeface="Noto Sans" panose="020B0502040504020204" pitchFamily="34" charset="0"/>
                  <a:cs typeface="Arial" panose="020B0604020202020204" pitchFamily="34" charset="0"/>
                </a:rPr>
                <a:t>STRENGTHENING AND ADAPTING </a:t>
              </a:r>
              <a:br>
                <a:rPr lang="en-GB" sz="1200" dirty="0">
                  <a:latin typeface="Arial" panose="020B0604020202020204" pitchFamily="34" charset="0"/>
                  <a:ea typeface="Noto Sans" panose="020B0502040504020204" pitchFamily="34" charset="0"/>
                  <a:cs typeface="Arial" panose="020B0604020202020204" pitchFamily="34" charset="0"/>
                </a:rPr>
              </a:br>
              <a:r>
                <a:rPr lang="en-GB" sz="1200" dirty="0">
                  <a:latin typeface="Arial" panose="020B0604020202020204" pitchFamily="34" charset="0"/>
                  <a:ea typeface="Noto Sans" panose="020B0502040504020204" pitchFamily="34" charset="0"/>
                  <a:cs typeface="Arial" panose="020B0604020202020204" pitchFamily="34" charset="0"/>
                </a:rPr>
                <a:t>SOCIAL INSURANCE MECHANISMS</a:t>
              </a:r>
              <a:br>
                <a:rPr lang="en-GB" sz="1200" dirty="0">
                  <a:latin typeface="Arial" panose="020B0604020202020204" pitchFamily="34" charset="0"/>
                  <a:ea typeface="Noto Sans" panose="020B0502040504020204" pitchFamily="34" charset="0"/>
                  <a:cs typeface="Arial" panose="020B0604020202020204" pitchFamily="34" charset="0"/>
                </a:rPr>
              </a:br>
              <a:r>
                <a:rPr lang="en-GB" sz="1200" dirty="0">
                  <a:latin typeface="Arial" panose="020B0604020202020204" pitchFamily="34" charset="0"/>
                  <a:ea typeface="Noto Sans" panose="020B0502040504020204" pitchFamily="34" charset="0"/>
                  <a:cs typeface="Arial" panose="020B0604020202020204" pitchFamily="34" charset="0"/>
                </a:rPr>
                <a:t>to ensure higher levels of protection based on principles of solidarity, sustainability and equity</a:t>
              </a:r>
            </a:p>
          </p:txBody>
        </p:sp>
        <p:sp>
          <p:nvSpPr>
            <p:cNvPr id="12" name="Rectangle 11">
              <a:extLst>
                <a:ext uri="{FF2B5EF4-FFF2-40B4-BE49-F238E27FC236}">
                  <a16:creationId xmlns:a16="http://schemas.microsoft.com/office/drawing/2014/main" id="{24AD1F8D-7389-487F-844C-CEDD72445C72}"/>
                </a:ext>
              </a:extLst>
            </p:cNvPr>
            <p:cNvSpPr/>
            <p:nvPr/>
          </p:nvSpPr>
          <p:spPr>
            <a:xfrm>
              <a:off x="2585224" y="2528408"/>
              <a:ext cx="2795659" cy="1535607"/>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ea typeface="Noto Sans" panose="020B0502040504020204" pitchFamily="34" charset="0"/>
                  <a:cs typeface="Arial" panose="020B0604020202020204" pitchFamily="34" charset="0"/>
                </a:rPr>
                <a:t>STRENGHTENING </a:t>
              </a:r>
              <a:br>
                <a:rPr lang="en-GB" sz="1200" dirty="0">
                  <a:latin typeface="Arial" panose="020B0604020202020204" pitchFamily="34" charset="0"/>
                  <a:ea typeface="Noto Sans" panose="020B0502040504020204" pitchFamily="34" charset="0"/>
                  <a:cs typeface="Arial" panose="020B0604020202020204" pitchFamily="34" charset="0"/>
                </a:rPr>
              </a:br>
              <a:r>
                <a:rPr lang="en-GB" sz="1200" dirty="0">
                  <a:latin typeface="Arial" panose="020B0604020202020204" pitchFamily="34" charset="0"/>
                  <a:ea typeface="Noto Sans" panose="020B0502040504020204" pitchFamily="34" charset="0"/>
                  <a:cs typeface="Arial" panose="020B0604020202020204" pitchFamily="34" charset="0"/>
                </a:rPr>
                <a:t>TAX-FINANCED, </a:t>
              </a:r>
              <a:br>
                <a:rPr lang="en-GB" sz="1200" dirty="0">
                  <a:latin typeface="Arial" panose="020B0604020202020204" pitchFamily="34" charset="0"/>
                  <a:ea typeface="Noto Sans" panose="020B0502040504020204" pitchFamily="34" charset="0"/>
                  <a:cs typeface="Arial" panose="020B0604020202020204" pitchFamily="34" charset="0"/>
                </a:rPr>
              </a:br>
              <a:r>
                <a:rPr lang="en-GB" sz="1200" dirty="0">
                  <a:latin typeface="Arial" panose="020B0604020202020204" pitchFamily="34" charset="0"/>
                  <a:ea typeface="Noto Sans" panose="020B0502040504020204" pitchFamily="34" charset="0"/>
                  <a:cs typeface="Arial" panose="020B0604020202020204" pitchFamily="34" charset="0"/>
                </a:rPr>
                <a:t>NON-CONTRIBUTORY MECHANISMS</a:t>
              </a:r>
              <a:br>
                <a:rPr lang="en-GB" sz="1200" dirty="0">
                  <a:latin typeface="Arial" panose="020B0604020202020204" pitchFamily="34" charset="0"/>
                  <a:ea typeface="Noto Sans" panose="020B0502040504020204" pitchFamily="34" charset="0"/>
                  <a:cs typeface="Arial" panose="020B0604020202020204" pitchFamily="34" charset="0"/>
                </a:rPr>
              </a:br>
              <a:r>
                <a:rPr lang="en-GB" sz="1200" dirty="0">
                  <a:latin typeface="Arial" panose="020B0604020202020204" pitchFamily="34" charset="0"/>
                  <a:ea typeface="Noto Sans" panose="020B0502040504020204" pitchFamily="34" charset="0"/>
                  <a:cs typeface="Arial" panose="020B0604020202020204" pitchFamily="34" charset="0"/>
                </a:rPr>
                <a:t>to guarantee a basic level of protection for everyone, including those not covered by other schemes</a:t>
              </a:r>
            </a:p>
          </p:txBody>
        </p:sp>
        <p:sp>
          <p:nvSpPr>
            <p:cNvPr id="13" name="Plus 20">
              <a:extLst>
                <a:ext uri="{FF2B5EF4-FFF2-40B4-BE49-F238E27FC236}">
                  <a16:creationId xmlns:a16="http://schemas.microsoft.com/office/drawing/2014/main" id="{DE127184-457A-4523-9923-3C6DD3369FF0}"/>
                </a:ext>
              </a:extLst>
            </p:cNvPr>
            <p:cNvSpPr/>
            <p:nvPr/>
          </p:nvSpPr>
          <p:spPr>
            <a:xfrm>
              <a:off x="5477216" y="3095481"/>
              <a:ext cx="533959" cy="418696"/>
            </a:xfrm>
            <a:prstGeom prst="mathPlus">
              <a:avLst/>
            </a:prstGeom>
            <a:solidFill>
              <a:srgbClr val="FF00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2"/>
                </a:solidFill>
              </a:endParaRPr>
            </a:p>
          </p:txBody>
        </p:sp>
        <p:sp>
          <p:nvSpPr>
            <p:cNvPr id="15" name="Rectangle 14">
              <a:extLst>
                <a:ext uri="{FF2B5EF4-FFF2-40B4-BE49-F238E27FC236}">
                  <a16:creationId xmlns:a16="http://schemas.microsoft.com/office/drawing/2014/main" id="{C9FA429D-5DA3-4D3F-A7F7-B97C465BE8B9}"/>
                </a:ext>
              </a:extLst>
            </p:cNvPr>
            <p:cNvSpPr/>
            <p:nvPr/>
          </p:nvSpPr>
          <p:spPr>
            <a:xfrm>
              <a:off x="2266960" y="4302572"/>
              <a:ext cx="6989148" cy="1305266"/>
            </a:xfrm>
            <a:prstGeom prst="rect">
              <a:avLst/>
            </a:prstGeom>
            <a:solidFill>
              <a:schemeClr val="accent1"/>
            </a:solidFill>
            <a:ln w="25400" cap="flat" cmpd="sng" algn="ctr">
              <a:solidFill>
                <a:schemeClr val="accent1">
                  <a:lumMod val="60000"/>
                  <a:lumOff val="40000"/>
                </a:schemeClr>
              </a:solidFill>
              <a:prstDash val="solid"/>
            </a:ln>
            <a:effectLst/>
          </p:spPr>
          <p:txBody>
            <a:bodyPr spcFirstLastPara="0" vert="horz" wrap="square" lIns="121920" tIns="121920" rIns="121920" bIns="121920" numCol="1" spcCol="1270" anchor="ctr" anchorCtr="0">
              <a:noAutofit/>
            </a:bodyPr>
            <a:lstStyle/>
            <a:p>
              <a:pPr marL="169863" indent="-169863" defTabSz="457200">
                <a:lnSpc>
                  <a:spcPct val="90000"/>
                </a:lnSpc>
                <a:spcBef>
                  <a:spcPts val="300"/>
                </a:spcBef>
                <a:spcAft>
                  <a:spcPts val="300"/>
                </a:spcAft>
                <a:buClr>
                  <a:srgbClr val="FA3C4B"/>
                </a:buClr>
                <a:buFont typeface="Wingdings" panose="05000000000000000000" pitchFamily="2" charset="2"/>
                <a:buChar char="§"/>
                <a:defRPr/>
              </a:pPr>
              <a: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t>Universal access to adequate, comprehensive and sustainable social protection </a:t>
              </a:r>
              <a:b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br>
              <a: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t>(SDGs 1.3, as well as SDGs 3.8, 5.4, 8.5, 10.4 and 16.6)</a:t>
              </a:r>
            </a:p>
            <a:p>
              <a:pPr marL="169863" indent="-169863" defTabSz="457200">
                <a:lnSpc>
                  <a:spcPct val="90000"/>
                </a:lnSpc>
                <a:spcBef>
                  <a:spcPts val="300"/>
                </a:spcBef>
                <a:spcAft>
                  <a:spcPts val="300"/>
                </a:spcAft>
                <a:buClr>
                  <a:srgbClr val="FA3C4B"/>
                </a:buClr>
                <a:buFont typeface="Wingdings" panose="05000000000000000000" pitchFamily="2" charset="2"/>
                <a:buChar char="§"/>
                <a:defRPr/>
              </a:pPr>
              <a: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t>Facilitating labour market transitions and labour mobility, and empowering individuals </a:t>
              </a:r>
              <a:b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br>
              <a: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t>to seize new opportunities, especially if linked to other measures to promote decent work.</a:t>
              </a:r>
            </a:p>
            <a:p>
              <a:pPr marL="169863" indent="-169863" defTabSz="457200">
                <a:lnSpc>
                  <a:spcPct val="90000"/>
                </a:lnSpc>
                <a:spcBef>
                  <a:spcPts val="300"/>
                </a:spcBef>
                <a:spcAft>
                  <a:spcPts val="300"/>
                </a:spcAft>
                <a:buClr>
                  <a:srgbClr val="FA3C4B"/>
                </a:buClr>
                <a:buFont typeface="Wingdings" panose="05000000000000000000" pitchFamily="2" charset="2"/>
                <a:buChar char="§"/>
                <a:defRPr/>
              </a:pPr>
              <a:r>
                <a:rPr lang="en-GB" sz="1200" dirty="0">
                  <a:solidFill>
                    <a:schemeClr val="bg1"/>
                  </a:solidFill>
                  <a:latin typeface="Arial" panose="020B0604020202020204" pitchFamily="34" charset="0"/>
                  <a:ea typeface="Noto Sans" panose="020B0502040504020204" pitchFamily="34" charset="0"/>
                  <a:cs typeface="Arial" panose="020B0604020202020204" pitchFamily="34" charset="0"/>
                </a:rPr>
                <a:t>Facilitating transitions from the informal to the formal economy</a:t>
              </a:r>
            </a:p>
          </p:txBody>
        </p:sp>
        <p:cxnSp>
          <p:nvCxnSpPr>
            <p:cNvPr id="16" name="Straight Arrow Connector 15">
              <a:extLst>
                <a:ext uri="{FF2B5EF4-FFF2-40B4-BE49-F238E27FC236}">
                  <a16:creationId xmlns:a16="http://schemas.microsoft.com/office/drawing/2014/main" id="{139DD7EA-44A9-46CA-A41B-90022BF0FC61}"/>
                </a:ext>
              </a:extLst>
            </p:cNvPr>
            <p:cNvCxnSpPr/>
            <p:nvPr/>
          </p:nvCxnSpPr>
          <p:spPr>
            <a:xfrm>
              <a:off x="3867479" y="4008927"/>
              <a:ext cx="0" cy="360040"/>
            </a:xfrm>
            <a:prstGeom prst="straightConnector1">
              <a:avLst/>
            </a:prstGeom>
            <a:ln w="76200">
              <a:solidFill>
                <a:schemeClr val="accent1">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7D82B0C8-098A-4B5F-9B57-44243560B90E}"/>
                </a:ext>
              </a:extLst>
            </p:cNvPr>
            <p:cNvCxnSpPr/>
            <p:nvPr/>
          </p:nvCxnSpPr>
          <p:spPr>
            <a:xfrm>
              <a:off x="7176904" y="4008927"/>
              <a:ext cx="0" cy="360040"/>
            </a:xfrm>
            <a:prstGeom prst="straightConnector1">
              <a:avLst/>
            </a:prstGeom>
            <a:ln w="76200">
              <a:solidFill>
                <a:schemeClr val="accent1">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FBFF3760-A2FD-4A93-9E24-F9895DE437EE}"/>
                </a:ext>
              </a:extLst>
            </p:cNvPr>
            <p:cNvSpPr/>
            <p:nvPr/>
          </p:nvSpPr>
          <p:spPr>
            <a:xfrm>
              <a:off x="2266960" y="5605549"/>
              <a:ext cx="6989149" cy="1303614"/>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p:spPr>
          <p:txBody>
            <a:bodyPr spcFirstLastPara="0" vert="horz" wrap="square" lIns="121920" tIns="121920" rIns="121920" bIns="121920" numCol="1" spcCol="1270" anchor="ctr" anchorCtr="0">
              <a:noAutofit/>
            </a:bodyPr>
            <a:lstStyle/>
            <a:p>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Two-track approach of extending social protection in line with </a:t>
              </a:r>
            </a:p>
            <a:p>
              <a:pPr marL="171450" indent="-171450">
                <a:buFont typeface="Wingdings" panose="05000000000000000000" pitchFamily="2" charset="2"/>
                <a:buChar char="§"/>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ILO Social Protection Floors Recommendation, 2012 (No. 202) and </a:t>
              </a:r>
            </a:p>
            <a:p>
              <a:pPr marL="171450" indent="-171450">
                <a:buFont typeface="Wingdings" panose="05000000000000000000" pitchFamily="2" charset="2"/>
                <a:buChar char="§"/>
              </a:pP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ILO Transition from the Informal to the Formal Economy Recommendation, 2015 </a:t>
              </a:r>
              <a:b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br>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(No. 204) </a:t>
              </a:r>
            </a:p>
            <a:p>
              <a:endPar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endParaRPr>
            </a:p>
            <a:p>
              <a:r>
                <a:rPr lang="en-US" sz="1200" dirty="0">
                  <a:solidFill>
                    <a:schemeClr val="bg1"/>
                  </a:solidFill>
                  <a:latin typeface="Arial" panose="020B0604020202020204" pitchFamily="34" charset="0"/>
                  <a:ea typeface="Noto Sans" panose="020B0502040504020204" pitchFamily="34" charset="0"/>
                  <a:cs typeface="Arial" panose="020B0604020202020204" pitchFamily="34" charset="0"/>
                </a:rPr>
                <a:t>Reinforcing social protection systems in line with ILO Social Security (Minimum Standards) Convention, 1952 (No. 102) and other ILO social security standards</a:t>
              </a:r>
            </a:p>
          </p:txBody>
        </p:sp>
      </p:grpSp>
      <p:grpSp>
        <p:nvGrpSpPr>
          <p:cNvPr id="2" name="Group 1">
            <a:extLst>
              <a:ext uri="{FF2B5EF4-FFF2-40B4-BE49-F238E27FC236}">
                <a16:creationId xmlns:a16="http://schemas.microsoft.com/office/drawing/2014/main" id="{D79DECA4-88AA-B038-95E2-845213DE8607}"/>
              </a:ext>
            </a:extLst>
          </p:cNvPr>
          <p:cNvGrpSpPr/>
          <p:nvPr/>
        </p:nvGrpSpPr>
        <p:grpSpPr>
          <a:xfrm>
            <a:off x="99392" y="2296886"/>
            <a:ext cx="5604783" cy="4385299"/>
            <a:chOff x="858940" y="2428046"/>
            <a:chExt cx="6834379" cy="4153238"/>
          </a:xfrm>
        </p:grpSpPr>
        <p:sp>
          <p:nvSpPr>
            <p:cNvPr id="3" name="Right Triangle 2">
              <a:extLst>
                <a:ext uri="{FF2B5EF4-FFF2-40B4-BE49-F238E27FC236}">
                  <a16:creationId xmlns:a16="http://schemas.microsoft.com/office/drawing/2014/main" id="{563F3D3E-D70B-8AA9-D6EC-891D8E346D3B}"/>
                </a:ext>
              </a:extLst>
            </p:cNvPr>
            <p:cNvSpPr/>
            <p:nvPr/>
          </p:nvSpPr>
          <p:spPr>
            <a:xfrm flipH="1">
              <a:off x="3671013" y="2537694"/>
              <a:ext cx="3522915" cy="1689769"/>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ight Triangle 4">
              <a:extLst>
                <a:ext uri="{FF2B5EF4-FFF2-40B4-BE49-F238E27FC236}">
                  <a16:creationId xmlns:a16="http://schemas.microsoft.com/office/drawing/2014/main" id="{B9B5FCF2-1461-769C-1848-9C9356DD369A}"/>
                </a:ext>
              </a:extLst>
            </p:cNvPr>
            <p:cNvSpPr/>
            <p:nvPr/>
          </p:nvSpPr>
          <p:spPr>
            <a:xfrm flipH="1">
              <a:off x="5499809" y="2504625"/>
              <a:ext cx="1696673" cy="83492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55406DCE-3F7E-8BF2-79F1-BC0101A9E464}"/>
                </a:ext>
              </a:extLst>
            </p:cNvPr>
            <p:cNvGrpSpPr/>
            <p:nvPr/>
          </p:nvGrpSpPr>
          <p:grpSpPr>
            <a:xfrm>
              <a:off x="858940" y="2428046"/>
              <a:ext cx="6834379" cy="4153238"/>
              <a:chOff x="1535886" y="1773410"/>
              <a:chExt cx="5266229" cy="3389588"/>
            </a:xfrm>
          </p:grpSpPr>
          <p:sp>
            <p:nvSpPr>
              <p:cNvPr id="19" name="TextBox 27">
                <a:extLst>
                  <a:ext uri="{FF2B5EF4-FFF2-40B4-BE49-F238E27FC236}">
                    <a16:creationId xmlns:a16="http://schemas.microsoft.com/office/drawing/2014/main" id="{F3FBA8E6-EBC8-3252-42A1-EE878875139E}"/>
                  </a:ext>
                </a:extLst>
              </p:cNvPr>
              <p:cNvSpPr txBox="1"/>
              <p:nvPr/>
            </p:nvSpPr>
            <p:spPr>
              <a:xfrm>
                <a:off x="1535886" y="2113409"/>
                <a:ext cx="1182131" cy="1892955"/>
              </a:xfrm>
              <a:prstGeom prst="rect">
                <a:avLst/>
              </a:prstGeom>
              <a:noFill/>
            </p:spPr>
            <p:txBody>
              <a:bodyPr wrap="square">
                <a:spAutoFit/>
              </a:bodyPr>
              <a:lstStyle/>
              <a:p>
                <a:pPr marL="0" marR="0" lvl="1" indent="0" algn="r" defTabSz="914400" rtl="0" eaLnBrk="1" fontAlgn="auto" latinLnBrk="0" hangingPunct="1">
                  <a:lnSpc>
                    <a:spcPct val="8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t>Vertical dimension:</a:t>
                </a:r>
                <a:r>
                  <a:rPr kumimoji="0" lang="de-DE" sz="10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t> progressively ensuring </a:t>
                </a:r>
                <a:br>
                  <a:rPr kumimoji="0" lang="de-DE" sz="10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br>
                <a:r>
                  <a:rPr kumimoji="0" lang="de-DE" sz="10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t>higher levels of protection, guided by Convention No.102 and </a:t>
                </a:r>
                <a:br>
                  <a:rPr kumimoji="0" lang="de-DE" sz="10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br>
                <a:r>
                  <a:rPr kumimoji="0" lang="de-DE" sz="1000" b="0" i="0" u="none" strike="noStrike" kern="1200" cap="none" spc="0" normalizeH="0" baseline="0" noProof="0" dirty="0">
                    <a:ln>
                      <a:noFill/>
                    </a:ln>
                    <a:solidFill>
                      <a:srgbClr val="8CE164">
                        <a:lumMod val="50000"/>
                      </a:srgbClr>
                    </a:solidFill>
                    <a:effectLst/>
                    <a:uLnTx/>
                    <a:uFillTx/>
                    <a:latin typeface="Arial" panose="020B0604020202020204"/>
                    <a:ea typeface="+mn-ea"/>
                    <a:cs typeface="+mn-cs"/>
                  </a:rPr>
                  <a:t> more advanced standards</a:t>
                </a:r>
              </a:p>
            </p:txBody>
          </p:sp>
          <p:cxnSp>
            <p:nvCxnSpPr>
              <p:cNvPr id="20" name="Straight Arrow Connector 20">
                <a:extLst>
                  <a:ext uri="{FF2B5EF4-FFF2-40B4-BE49-F238E27FC236}">
                    <a16:creationId xmlns:a16="http://schemas.microsoft.com/office/drawing/2014/main" id="{72F47855-7F5A-D556-81FD-6DA92E68C94D}"/>
                  </a:ext>
                </a:extLst>
              </p:cNvPr>
              <p:cNvCxnSpPr>
                <a:cxnSpLocks noChangeShapeType="1"/>
              </p:cNvCxnSpPr>
              <p:nvPr/>
            </p:nvCxnSpPr>
            <p:spPr bwMode="auto">
              <a:xfrm flipH="1">
                <a:off x="3465161" y="4318503"/>
                <a:ext cx="2922150" cy="0"/>
              </a:xfrm>
              <a:prstGeom prst="straightConnector1">
                <a:avLst/>
              </a:prstGeom>
              <a:noFill/>
              <a:ln w="38100" algn="ctr">
                <a:solidFill>
                  <a:schemeClr val="accent2">
                    <a:lumMod val="50000"/>
                  </a:schemeClr>
                </a:solidFill>
                <a:round/>
                <a:headEnd type="arrow" w="med" len="med"/>
                <a:tailEnd type="arrow" w="med" len="med"/>
              </a:ln>
            </p:spPr>
          </p:cxnSp>
          <p:sp>
            <p:nvSpPr>
              <p:cNvPr id="21" name="TextBox 20">
                <a:extLst>
                  <a:ext uri="{FF2B5EF4-FFF2-40B4-BE49-F238E27FC236}">
                    <a16:creationId xmlns:a16="http://schemas.microsoft.com/office/drawing/2014/main" id="{B249669B-07CC-0603-4790-0B7B1E0F2A99}"/>
                  </a:ext>
                </a:extLst>
              </p:cNvPr>
              <p:cNvSpPr txBox="1"/>
              <p:nvPr/>
            </p:nvSpPr>
            <p:spPr>
              <a:xfrm>
                <a:off x="2975452" y="4397762"/>
                <a:ext cx="3822601" cy="765236"/>
              </a:xfrm>
              <a:prstGeom prst="rect">
                <a:avLst/>
              </a:prstGeom>
              <a:noFill/>
            </p:spPr>
            <p:txBody>
              <a:bodyPr wrap="square">
                <a:spAutoFit/>
              </a:bodyPr>
              <a:lstStyle/>
              <a:p>
                <a:pPr marL="0" marR="0" lvl="1" indent="0" algn="ctr" defTabSz="914400" rtl="0" eaLnBrk="1" fontAlgn="auto" latinLnBrk="0" hangingPunct="1">
                  <a:lnSpc>
                    <a:spcPct val="80000"/>
                  </a:lnSpc>
                  <a:spcBef>
                    <a:spcPts val="225"/>
                  </a:spcBef>
                  <a:spcAft>
                    <a:spcPts val="225"/>
                  </a:spcAft>
                  <a:buClrTx/>
                  <a:buSzTx/>
                  <a:buFontTx/>
                  <a:buNone/>
                  <a:tabLst/>
                  <a:defRPr/>
                </a:pPr>
                <a:r>
                  <a:rPr kumimoji="0" lang="de-DE" sz="1000" b="1" i="1"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Horizontal </a:t>
                </a:r>
                <a:r>
                  <a:rPr kumimoji="0" lang="de-DE" sz="1000" b="1" i="1"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dimension</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a:t>
                </a:r>
                <a:b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b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Guaranteeing</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access</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to</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essential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health</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care </a:t>
                </a:r>
                <a:b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b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and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minimum</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income</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security</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for</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all, </a:t>
                </a:r>
                <a:b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b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guided</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by</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Recommendation</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a:t>
                </a:r>
                <a:r>
                  <a:rPr kumimoji="0" lang="de-DE" sz="1000" b="0" i="0" u="none" strike="noStrike" kern="1200" cap="none" spc="0" normalizeH="0" baseline="0" noProof="0" dirty="0" err="1">
                    <a:ln>
                      <a:noFill/>
                    </a:ln>
                    <a:solidFill>
                      <a:srgbClr val="FA3C4B">
                        <a:lumMod val="50000"/>
                      </a:srgbClr>
                    </a:solidFill>
                    <a:effectLst/>
                    <a:uLnTx/>
                    <a:uFillTx/>
                    <a:latin typeface="Arial" panose="020B0604020202020204"/>
                    <a:ea typeface="+mn-ea"/>
                    <a:cs typeface="+mn-cs"/>
                  </a:rPr>
                  <a:t>No</a:t>
                </a:r>
                <a:r>
                  <a:rPr kumimoji="0" lang="de-DE" sz="1000" b="0" i="0" u="none" strike="noStrike" kern="1200" cap="none" spc="0" normalizeH="0" baseline="0" noProof="0" dirty="0">
                    <a:ln>
                      <a:noFill/>
                    </a:ln>
                    <a:solidFill>
                      <a:srgbClr val="FA3C4B">
                        <a:lumMod val="50000"/>
                      </a:srgbClr>
                    </a:solidFill>
                    <a:effectLst/>
                    <a:uLnTx/>
                    <a:uFillTx/>
                    <a:latin typeface="Arial" panose="020B0604020202020204"/>
                    <a:ea typeface="+mn-ea"/>
                    <a:cs typeface="+mn-cs"/>
                  </a:rPr>
                  <a:t>. 202</a:t>
                </a:r>
              </a:p>
            </p:txBody>
          </p:sp>
          <p:sp>
            <p:nvSpPr>
              <p:cNvPr id="22" name="TextBox 21">
                <a:extLst>
                  <a:ext uri="{FF2B5EF4-FFF2-40B4-BE49-F238E27FC236}">
                    <a16:creationId xmlns:a16="http://schemas.microsoft.com/office/drawing/2014/main" id="{DF90E1BF-8CDB-A087-7725-95AB0F976728}"/>
                  </a:ext>
                </a:extLst>
              </p:cNvPr>
              <p:cNvSpPr txBox="1"/>
              <p:nvPr/>
            </p:nvSpPr>
            <p:spPr>
              <a:xfrm>
                <a:off x="5294652" y="3346269"/>
                <a:ext cx="1507463" cy="322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Social insurance</a:t>
                </a:r>
              </a:p>
            </p:txBody>
          </p:sp>
          <p:grpSp>
            <p:nvGrpSpPr>
              <p:cNvPr id="23" name="Group 22">
                <a:extLst>
                  <a:ext uri="{FF2B5EF4-FFF2-40B4-BE49-F238E27FC236}">
                    <a16:creationId xmlns:a16="http://schemas.microsoft.com/office/drawing/2014/main" id="{F131CECD-C69F-4D88-7368-44D25B4D95CD}"/>
                  </a:ext>
                </a:extLst>
              </p:cNvPr>
              <p:cNvGrpSpPr/>
              <p:nvPr/>
            </p:nvGrpSpPr>
            <p:grpSpPr>
              <a:xfrm>
                <a:off x="2611321" y="1773410"/>
                <a:ext cx="3845970" cy="2459891"/>
                <a:chOff x="1071717" y="2360342"/>
                <a:chExt cx="4433816" cy="2459891"/>
              </a:xfrm>
            </p:grpSpPr>
            <p:grpSp>
              <p:nvGrpSpPr>
                <p:cNvPr id="26" name="Group 5">
                  <a:extLst>
                    <a:ext uri="{FF2B5EF4-FFF2-40B4-BE49-F238E27FC236}">
                      <a16:creationId xmlns:a16="http://schemas.microsoft.com/office/drawing/2014/main" id="{DED7FD48-6C03-0FCE-2C69-32BE3090F7F0}"/>
                    </a:ext>
                  </a:extLst>
                </p:cNvPr>
                <p:cNvGrpSpPr>
                  <a:grpSpLocks/>
                </p:cNvGrpSpPr>
                <p:nvPr/>
              </p:nvGrpSpPr>
              <p:grpSpPr bwMode="auto">
                <a:xfrm>
                  <a:off x="1071717" y="2360342"/>
                  <a:ext cx="4433816" cy="2459891"/>
                  <a:chOff x="2092" y="9219"/>
                  <a:chExt cx="7584" cy="2916"/>
                </a:xfrm>
              </p:grpSpPr>
              <p:sp>
                <p:nvSpPr>
                  <p:cNvPr id="28" name="AutoShape 19">
                    <a:extLst>
                      <a:ext uri="{FF2B5EF4-FFF2-40B4-BE49-F238E27FC236}">
                        <a16:creationId xmlns:a16="http://schemas.microsoft.com/office/drawing/2014/main" id="{F2A3D13E-50AD-88FB-83A9-804F346C0E89}"/>
                      </a:ext>
                    </a:extLst>
                  </p:cNvPr>
                  <p:cNvSpPr>
                    <a:spLocks noChangeShapeType="1"/>
                  </p:cNvSpPr>
                  <p:nvPr/>
                </p:nvSpPr>
                <p:spPr bwMode="auto">
                  <a:xfrm>
                    <a:off x="3619" y="11684"/>
                    <a:ext cx="5962" cy="0"/>
                  </a:xfrm>
                  <a:prstGeom prst="straightConnector1">
                    <a:avLst/>
                  </a:prstGeom>
                  <a:noFill/>
                  <a:ln w="9525">
                    <a:solidFill>
                      <a:srgbClr val="00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Text Box 18">
                    <a:extLst>
                      <a:ext uri="{FF2B5EF4-FFF2-40B4-BE49-F238E27FC236}">
                        <a16:creationId xmlns:a16="http://schemas.microsoft.com/office/drawing/2014/main" id="{AD51D66D-061A-FC21-6B02-68B08BF21613}"/>
                      </a:ext>
                    </a:extLst>
                  </p:cNvPr>
                  <p:cNvSpPr txBox="1">
                    <a:spLocks noChangeArrowheads="1"/>
                  </p:cNvSpPr>
                  <p:nvPr/>
                </p:nvSpPr>
                <p:spPr bwMode="auto">
                  <a:xfrm>
                    <a:off x="4381" y="11760"/>
                    <a:ext cx="5157" cy="345"/>
                  </a:xfrm>
                  <a:prstGeom prst="rect">
                    <a:avLst/>
                  </a:prstGeom>
                  <a:solidFill>
                    <a:srgbClr val="FFFFFF"/>
                  </a:solidFill>
                  <a:ln w="9525">
                    <a:solidFill>
                      <a:srgbClr val="FFFFFF"/>
                    </a:solidFill>
                    <a:miter lim="800000"/>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Calibri" pitchFamily="34" charset="0"/>
                        <a:cs typeface="Times New Roman" pitchFamily="18" charset="0"/>
                      </a:rPr>
                      <a:t>individual/household income</a:t>
                    </a: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Rectangle 17">
                    <a:extLst>
                      <a:ext uri="{FF2B5EF4-FFF2-40B4-BE49-F238E27FC236}">
                        <a16:creationId xmlns:a16="http://schemas.microsoft.com/office/drawing/2014/main" id="{4EB15641-E191-4EAA-D950-A438DC237A2D}"/>
                      </a:ext>
                    </a:extLst>
                  </p:cNvPr>
                  <p:cNvSpPr>
                    <a:spLocks noChangeArrowheads="1"/>
                  </p:cNvSpPr>
                  <p:nvPr/>
                </p:nvSpPr>
                <p:spPr bwMode="auto">
                  <a:xfrm>
                    <a:off x="3619" y="10960"/>
                    <a:ext cx="5920" cy="724"/>
                  </a:xfrm>
                  <a:prstGeom prst="rect">
                    <a:avLst/>
                  </a:prstGeom>
                  <a:solidFill>
                    <a:schemeClr val="bg1">
                      <a:lumMod val="75000"/>
                    </a:schemeClr>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Text Box 16">
                    <a:extLst>
                      <a:ext uri="{FF2B5EF4-FFF2-40B4-BE49-F238E27FC236}">
                        <a16:creationId xmlns:a16="http://schemas.microsoft.com/office/drawing/2014/main" id="{C3039B24-A90A-8393-C954-1B102345842C}"/>
                      </a:ext>
                    </a:extLst>
                  </p:cNvPr>
                  <p:cNvSpPr txBox="1">
                    <a:spLocks noChangeArrowheads="1"/>
                  </p:cNvSpPr>
                  <p:nvPr/>
                </p:nvSpPr>
                <p:spPr bwMode="auto">
                  <a:xfrm>
                    <a:off x="3619" y="10958"/>
                    <a:ext cx="5986" cy="741"/>
                  </a:xfrm>
                  <a:prstGeom prst="rect">
                    <a:avLst/>
                  </a:prstGeom>
                  <a:solidFill>
                    <a:schemeClr val="accent1">
                      <a:lumMod val="50000"/>
                    </a:schemeClr>
                  </a:solidFill>
                  <a:ln w="9525">
                    <a:noFill/>
                    <a:miter lim="800000"/>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Arial" panose="020B0604020202020204"/>
                        <a:ea typeface="Calibri" pitchFamily="34" charset="0"/>
                        <a:cs typeface="Times New Roman" pitchFamily="18" charset="0"/>
                      </a:rPr>
                      <a:t>social protection floor: basic income security </a:t>
                    </a:r>
                    <a:br>
                      <a:rPr kumimoji="0" lang="en-GB" sz="1050" b="0" i="0" u="none" strike="noStrike" kern="1200" cap="none" spc="0" normalizeH="0" baseline="0" noProof="0" dirty="0">
                        <a:ln>
                          <a:noFill/>
                        </a:ln>
                        <a:solidFill>
                          <a:prstClr val="white"/>
                        </a:solidFill>
                        <a:effectLst/>
                        <a:uLnTx/>
                        <a:uFillTx/>
                        <a:latin typeface="Arial" panose="020B0604020202020204"/>
                        <a:ea typeface="Calibri" pitchFamily="34" charset="0"/>
                        <a:cs typeface="Times New Roman" pitchFamily="18" charset="0"/>
                      </a:rPr>
                    </a:br>
                    <a:r>
                      <a:rPr kumimoji="0" lang="en-GB" sz="1050" b="0" i="0" u="none" strike="noStrike" kern="1200" cap="none" spc="0" normalizeH="0" baseline="0" noProof="0" dirty="0">
                        <a:ln>
                          <a:noFill/>
                        </a:ln>
                        <a:solidFill>
                          <a:prstClr val="white"/>
                        </a:solidFill>
                        <a:effectLst/>
                        <a:uLnTx/>
                        <a:uFillTx/>
                        <a:latin typeface="Arial" panose="020B0604020202020204"/>
                        <a:ea typeface="Calibri" pitchFamily="34" charset="0"/>
                        <a:cs typeface="Times New Roman" pitchFamily="18" charset="0"/>
                      </a:rPr>
                      <a:t>and access to health care for all</a:t>
                    </a:r>
                    <a:endParaRPr kumimoji="0" lang="en-GB"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Text Box 11">
                    <a:extLst>
                      <a:ext uri="{FF2B5EF4-FFF2-40B4-BE49-F238E27FC236}">
                        <a16:creationId xmlns:a16="http://schemas.microsoft.com/office/drawing/2014/main" id="{D5D8FC47-36F9-2004-F935-2516D7C7B5FC}"/>
                      </a:ext>
                    </a:extLst>
                  </p:cNvPr>
                  <p:cNvSpPr txBox="1">
                    <a:spLocks noChangeArrowheads="1"/>
                  </p:cNvSpPr>
                  <p:nvPr/>
                </p:nvSpPr>
                <p:spPr bwMode="auto">
                  <a:xfrm>
                    <a:off x="2092" y="10146"/>
                    <a:ext cx="1554" cy="551"/>
                  </a:xfrm>
                  <a:prstGeom prst="rect">
                    <a:avLst/>
                  </a:prstGeom>
                  <a:noFill/>
                  <a:ln w="9525">
                    <a:noFill/>
                    <a:miter lim="800000"/>
                    <a:headEnd/>
                    <a:tailEnd/>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Calibri" pitchFamily="34" charset="0"/>
                        <a:cs typeface="Times New Roman" pitchFamily="18" charset="0"/>
                      </a:rPr>
                      <a:t>level of protection</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AutoShape 10">
                    <a:extLst>
                      <a:ext uri="{FF2B5EF4-FFF2-40B4-BE49-F238E27FC236}">
                        <a16:creationId xmlns:a16="http://schemas.microsoft.com/office/drawing/2014/main" id="{1D99C56B-A02B-A1F2-54B0-0B56C75E168A}"/>
                      </a:ext>
                    </a:extLst>
                  </p:cNvPr>
                  <p:cNvSpPr>
                    <a:spLocks noChangeShapeType="1"/>
                  </p:cNvSpPr>
                  <p:nvPr/>
                </p:nvSpPr>
                <p:spPr bwMode="auto">
                  <a:xfrm flipV="1">
                    <a:off x="3619" y="9314"/>
                    <a:ext cx="0" cy="2370"/>
                  </a:xfrm>
                  <a:prstGeom prst="straightConnector1">
                    <a:avLst/>
                  </a:prstGeom>
                  <a:noFill/>
                  <a:ln w="9525">
                    <a:solidFill>
                      <a:srgbClr val="00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Text Box 9">
                    <a:extLst>
                      <a:ext uri="{FF2B5EF4-FFF2-40B4-BE49-F238E27FC236}">
                        <a16:creationId xmlns:a16="http://schemas.microsoft.com/office/drawing/2014/main" id="{E3E06F59-91C9-731E-70D8-7CE090E74A59}"/>
                      </a:ext>
                    </a:extLst>
                  </p:cNvPr>
                  <p:cNvSpPr txBox="1">
                    <a:spLocks noChangeArrowheads="1"/>
                  </p:cNvSpPr>
                  <p:nvPr/>
                </p:nvSpPr>
                <p:spPr bwMode="auto">
                  <a:xfrm>
                    <a:off x="2205" y="9219"/>
                    <a:ext cx="1231" cy="375"/>
                  </a:xfrm>
                  <a:prstGeom prst="rect">
                    <a:avLst/>
                  </a:prstGeom>
                  <a:solidFill>
                    <a:srgbClr val="FFFFFF"/>
                  </a:solidFill>
                  <a:ln w="9525">
                    <a:solidFill>
                      <a:srgbClr val="FFFFFF"/>
                    </a:solidFill>
                    <a:miter lim="800000"/>
                    <a:headEnd/>
                    <a:tailEnd/>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Calibri" pitchFamily="34" charset="0"/>
                        <a:cs typeface="Times New Roman" pitchFamily="18" charset="0"/>
                      </a:rPr>
                      <a:t>high</a:t>
                    </a: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Text Box 8">
                    <a:extLst>
                      <a:ext uri="{FF2B5EF4-FFF2-40B4-BE49-F238E27FC236}">
                        <a16:creationId xmlns:a16="http://schemas.microsoft.com/office/drawing/2014/main" id="{482F0F6D-C974-DDF4-AD37-A7D7F42C489F}"/>
                      </a:ext>
                    </a:extLst>
                  </p:cNvPr>
                  <p:cNvSpPr txBox="1">
                    <a:spLocks noChangeArrowheads="1"/>
                  </p:cNvSpPr>
                  <p:nvPr/>
                </p:nvSpPr>
                <p:spPr bwMode="auto">
                  <a:xfrm>
                    <a:off x="8586" y="11760"/>
                    <a:ext cx="1090" cy="284"/>
                  </a:xfrm>
                  <a:prstGeom prst="rect">
                    <a:avLst/>
                  </a:prstGeom>
                  <a:solidFill>
                    <a:srgbClr val="FFFFFF"/>
                  </a:solidFill>
                  <a:ln w="9525">
                    <a:solidFill>
                      <a:srgbClr val="FFFFFF"/>
                    </a:solidFill>
                    <a:miter lim="800000"/>
                    <a:headEnd/>
                    <a:tailEnd/>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Calibri" pitchFamily="34" charset="0"/>
                        <a:cs typeface="Times New Roman" pitchFamily="18" charset="0"/>
                      </a:rPr>
                      <a:t>high</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ext Box 7">
                    <a:extLst>
                      <a:ext uri="{FF2B5EF4-FFF2-40B4-BE49-F238E27FC236}">
                        <a16:creationId xmlns:a16="http://schemas.microsoft.com/office/drawing/2014/main" id="{8D1FA84A-13C5-3B4C-1F22-765E8BC07140}"/>
                      </a:ext>
                    </a:extLst>
                  </p:cNvPr>
                  <p:cNvSpPr txBox="1">
                    <a:spLocks noChangeArrowheads="1"/>
                  </p:cNvSpPr>
                  <p:nvPr/>
                </p:nvSpPr>
                <p:spPr bwMode="auto">
                  <a:xfrm>
                    <a:off x="3646" y="11760"/>
                    <a:ext cx="1229" cy="375"/>
                  </a:xfrm>
                  <a:prstGeom prst="rect">
                    <a:avLst/>
                  </a:prstGeom>
                  <a:solidFill>
                    <a:srgbClr val="FFFFFF"/>
                  </a:solidFill>
                  <a:ln w="9525">
                    <a:solidFill>
                      <a:srgbClr val="FFFFFF"/>
                    </a:solidFill>
                    <a:miter lim="800000"/>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Calibri" pitchFamily="34" charset="0"/>
                        <a:cs typeface="Times New Roman" pitchFamily="18" charset="0"/>
                      </a:rPr>
                      <a:t>low</a:t>
                    </a: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ext Box 6">
                    <a:extLst>
                      <a:ext uri="{FF2B5EF4-FFF2-40B4-BE49-F238E27FC236}">
                        <a16:creationId xmlns:a16="http://schemas.microsoft.com/office/drawing/2014/main" id="{48674AA3-A251-6B76-6BBD-9BD4ED6AFBB4}"/>
                      </a:ext>
                    </a:extLst>
                  </p:cNvPr>
                  <p:cNvSpPr txBox="1">
                    <a:spLocks noChangeArrowheads="1"/>
                  </p:cNvSpPr>
                  <p:nvPr/>
                </p:nvSpPr>
                <p:spPr bwMode="auto">
                  <a:xfrm>
                    <a:off x="2235" y="11310"/>
                    <a:ext cx="1231" cy="375"/>
                  </a:xfrm>
                  <a:prstGeom prst="rect">
                    <a:avLst/>
                  </a:prstGeom>
                  <a:solidFill>
                    <a:srgbClr val="FFFFFF"/>
                  </a:solidFill>
                  <a:ln w="9525">
                    <a:solidFill>
                      <a:srgbClr val="FFFFFF"/>
                    </a:solidFill>
                    <a:miter lim="800000"/>
                    <a:headEnd/>
                    <a:tailEnd/>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Calibri" pitchFamily="34" charset="0"/>
                        <a:cs typeface="Times New Roman" pitchFamily="18" charset="0"/>
                      </a:rPr>
                      <a:t>low</a:t>
                    </a: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7" name="TextBox 26">
                  <a:extLst>
                    <a:ext uri="{FF2B5EF4-FFF2-40B4-BE49-F238E27FC236}">
                      <a16:creationId xmlns:a16="http://schemas.microsoft.com/office/drawing/2014/main" id="{125730E6-19EE-6918-5DE9-AF8F475AD4D6}"/>
                    </a:ext>
                  </a:extLst>
                </p:cNvPr>
                <p:cNvSpPr txBox="1"/>
                <p:nvPr/>
              </p:nvSpPr>
              <p:spPr>
                <a:xfrm>
                  <a:off x="4055035" y="2635229"/>
                  <a:ext cx="1431618" cy="448174"/>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E2DBE"/>
                      </a:solidFill>
                      <a:effectLst/>
                      <a:uLnTx/>
                      <a:uFillTx/>
                      <a:latin typeface="Arial" panose="020B0604020202020204"/>
                      <a:ea typeface="+mn-ea"/>
                      <a:cs typeface="+mn-cs"/>
                    </a:rPr>
                    <a:t>voluntary </a:t>
                  </a:r>
                  <a:br>
                    <a:rPr kumimoji="0" lang="en-GB" sz="800" b="0" i="0" u="none" strike="noStrike" kern="1200" cap="none" spc="0" normalizeH="0" baseline="0" noProof="0" dirty="0">
                      <a:ln>
                        <a:noFill/>
                      </a:ln>
                      <a:solidFill>
                        <a:srgbClr val="1E2DBE"/>
                      </a:solidFill>
                      <a:effectLst/>
                      <a:uLnTx/>
                      <a:uFillTx/>
                      <a:latin typeface="Arial" panose="020B0604020202020204"/>
                      <a:ea typeface="+mn-ea"/>
                      <a:cs typeface="+mn-cs"/>
                    </a:rPr>
                  </a:br>
                  <a:r>
                    <a:rPr kumimoji="0" lang="en-GB" sz="800" b="0" i="0" u="none" strike="noStrike" kern="1200" cap="none" spc="0" normalizeH="0" baseline="0" noProof="0" dirty="0">
                      <a:ln>
                        <a:noFill/>
                      </a:ln>
                      <a:solidFill>
                        <a:srgbClr val="1E2DBE"/>
                      </a:solidFill>
                      <a:effectLst/>
                      <a:uLnTx/>
                      <a:uFillTx/>
                      <a:latin typeface="Arial" panose="020B0604020202020204"/>
                      <a:ea typeface="+mn-ea"/>
                      <a:cs typeface="+mn-cs"/>
                    </a:rPr>
                    <a:t>insurance/savings </a:t>
                  </a:r>
                  <a:br>
                    <a:rPr kumimoji="0" lang="en-GB" sz="800" b="0" i="0" u="none" strike="noStrike" kern="1200" cap="none" spc="0" normalizeH="0" baseline="0" noProof="0" dirty="0">
                      <a:ln>
                        <a:noFill/>
                      </a:ln>
                      <a:solidFill>
                        <a:srgbClr val="1E2DBE"/>
                      </a:solidFill>
                      <a:effectLst/>
                      <a:uLnTx/>
                      <a:uFillTx/>
                      <a:latin typeface="Arial" panose="020B0604020202020204"/>
                      <a:ea typeface="+mn-ea"/>
                      <a:cs typeface="+mn-cs"/>
                    </a:rPr>
                  </a:br>
                  <a:r>
                    <a:rPr kumimoji="0" lang="en-GB" sz="800" b="0" i="0" u="none" strike="noStrike" kern="1200" cap="none" spc="0" normalizeH="0" baseline="0" noProof="0" dirty="0">
                      <a:ln>
                        <a:noFill/>
                      </a:ln>
                      <a:solidFill>
                        <a:srgbClr val="1E2DBE"/>
                      </a:solidFill>
                      <a:effectLst/>
                      <a:uLnTx/>
                      <a:uFillTx/>
                      <a:latin typeface="Arial" panose="020B0604020202020204"/>
                      <a:ea typeface="+mn-ea"/>
                      <a:cs typeface="+mn-cs"/>
                    </a:rPr>
                    <a:t>under gov. regulation</a:t>
                  </a:r>
                </a:p>
              </p:txBody>
            </p:sp>
          </p:grpSp>
          <p:cxnSp>
            <p:nvCxnSpPr>
              <p:cNvPr id="24" name="Straight Arrow Connector 28">
                <a:extLst>
                  <a:ext uri="{FF2B5EF4-FFF2-40B4-BE49-F238E27FC236}">
                    <a16:creationId xmlns:a16="http://schemas.microsoft.com/office/drawing/2014/main" id="{EAB5B6A6-2CAE-F2EC-DABF-5CE1C590DB62}"/>
                  </a:ext>
                </a:extLst>
              </p:cNvPr>
              <p:cNvCxnSpPr/>
              <p:nvPr/>
            </p:nvCxnSpPr>
            <p:spPr bwMode="auto">
              <a:xfrm flipV="1">
                <a:off x="2728185" y="1785118"/>
                <a:ext cx="0" cy="2083767"/>
              </a:xfrm>
              <a:prstGeom prst="straightConnector1">
                <a:avLst/>
              </a:prstGeom>
              <a:solidFill>
                <a:schemeClr val="accent1"/>
              </a:solidFill>
              <a:ln w="38100" cap="flat" cmpd="sng" algn="ctr">
                <a:solidFill>
                  <a:schemeClr val="accent6">
                    <a:lumMod val="50000"/>
                  </a:schemeClr>
                </a:solidFill>
                <a:prstDash val="solid"/>
                <a:round/>
                <a:headEnd type="none" w="med" len="med"/>
                <a:tailEnd type="arrow"/>
              </a:ln>
              <a:effectLst/>
            </p:spPr>
          </p:cxnSp>
          <p:sp>
            <p:nvSpPr>
              <p:cNvPr id="25" name="TextBox 24">
                <a:extLst>
                  <a:ext uri="{FF2B5EF4-FFF2-40B4-BE49-F238E27FC236}">
                    <a16:creationId xmlns:a16="http://schemas.microsoft.com/office/drawing/2014/main" id="{65EF66A2-849B-4A67-4E92-81DF7997FC3E}"/>
                  </a:ext>
                </a:extLst>
              </p:cNvPr>
              <p:cNvSpPr txBox="1"/>
              <p:nvPr/>
            </p:nvSpPr>
            <p:spPr>
              <a:xfrm>
                <a:off x="4488678" y="2560096"/>
                <a:ext cx="2258293" cy="7249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social protection benefits </a:t>
                </a:r>
                <a:b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of guaranteed levels </a:t>
                </a:r>
                <a:b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(usually social insurance)</a:t>
                </a:r>
              </a:p>
            </p:txBody>
          </p:sp>
        </p:grpSp>
      </p:grpSp>
    </p:spTree>
    <p:extLst>
      <p:ext uri="{BB962C8B-B14F-4D97-AF65-F5344CB8AC3E}">
        <p14:creationId xmlns:p14="http://schemas.microsoft.com/office/powerpoint/2010/main" val="79779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507BCD08-9CCB-1D42-BD92-69C0412DD98F}"/>
              </a:ext>
            </a:extLst>
          </p:cNvPr>
          <p:cNvSpPr>
            <a:spLocks noGrp="1"/>
          </p:cNvSpPr>
          <p:nvPr>
            <p:ph type="title"/>
          </p:nvPr>
        </p:nvSpPr>
        <p:spPr>
          <a:xfrm>
            <a:off x="2318656" y="272143"/>
            <a:ext cx="9382805" cy="1871052"/>
          </a:xfrm>
        </p:spPr>
        <p:txBody>
          <a:bodyPr/>
          <a:lstStyle/>
          <a:p>
            <a:r>
              <a:rPr lang="en-US" dirty="0"/>
              <a:t>Elements of a comprehensive systems </a:t>
            </a:r>
            <a:endParaRPr lang="es-EG" dirty="0"/>
          </a:p>
        </p:txBody>
      </p:sp>
      <p:sp>
        <p:nvSpPr>
          <p:cNvPr id="8" name="Marcador de contenido 7">
            <a:extLst>
              <a:ext uri="{FF2B5EF4-FFF2-40B4-BE49-F238E27FC236}">
                <a16:creationId xmlns:a16="http://schemas.microsoft.com/office/drawing/2014/main" id="{08EF0FF4-F26B-8445-841D-D79BA70CC73C}"/>
              </a:ext>
            </a:extLst>
          </p:cNvPr>
          <p:cNvSpPr>
            <a:spLocks noGrp="1"/>
          </p:cNvSpPr>
          <p:nvPr>
            <p:ph idx="1"/>
          </p:nvPr>
        </p:nvSpPr>
        <p:spPr>
          <a:xfrm>
            <a:off x="6278205" y="1197429"/>
            <a:ext cx="5607072" cy="4994822"/>
          </a:xfrm>
        </p:spPr>
        <p:txBody>
          <a:bodyPr>
            <a:noAutofit/>
          </a:bodyPr>
          <a:lstStyle/>
          <a:p>
            <a:r>
              <a:rPr lang="es-ES" sz="1600" dirty="0">
                <a:solidFill>
                  <a:schemeClr val="tx1"/>
                </a:solidFill>
              </a:rPr>
              <a:t>Social </a:t>
            </a:r>
            <a:r>
              <a:rPr lang="es-ES" sz="1600" dirty="0" err="1">
                <a:solidFill>
                  <a:schemeClr val="tx1"/>
                </a:solidFill>
              </a:rPr>
              <a:t>Protection</a:t>
            </a:r>
            <a:r>
              <a:rPr lang="es-ES" sz="1600" dirty="0">
                <a:solidFill>
                  <a:schemeClr val="tx1"/>
                </a:solidFill>
              </a:rPr>
              <a:t> </a:t>
            </a:r>
            <a:r>
              <a:rPr lang="es-ES" sz="1600" dirty="0" err="1">
                <a:solidFill>
                  <a:schemeClr val="tx1"/>
                </a:solidFill>
              </a:rPr>
              <a:t>Floors</a:t>
            </a:r>
            <a:r>
              <a:rPr lang="es-ES" sz="1600" dirty="0">
                <a:solidFill>
                  <a:schemeClr val="tx1"/>
                </a:solidFill>
              </a:rPr>
              <a:t> </a:t>
            </a:r>
            <a:r>
              <a:rPr lang="es-ES" sz="1600" dirty="0" err="1">
                <a:solidFill>
                  <a:schemeClr val="tx1"/>
                </a:solidFill>
              </a:rPr>
              <a:t>Recommendation</a:t>
            </a:r>
            <a:r>
              <a:rPr lang="es-ES" sz="1600" dirty="0">
                <a:solidFill>
                  <a:schemeClr val="tx1"/>
                </a:solidFill>
              </a:rPr>
              <a:t>, 2012 (No. 202). </a:t>
            </a:r>
            <a:r>
              <a:rPr lang="es-ES" sz="1600" dirty="0" err="1">
                <a:solidFill>
                  <a:schemeClr val="tx1"/>
                </a:solidFill>
              </a:rPr>
              <a:t>Four</a:t>
            </a:r>
            <a:r>
              <a:rPr lang="es-ES" sz="1600" dirty="0">
                <a:solidFill>
                  <a:schemeClr val="tx1"/>
                </a:solidFill>
              </a:rPr>
              <a:t> </a:t>
            </a:r>
            <a:r>
              <a:rPr lang="es-ES" sz="1600" dirty="0" err="1">
                <a:solidFill>
                  <a:schemeClr val="tx1"/>
                </a:solidFill>
              </a:rPr>
              <a:t>basic</a:t>
            </a:r>
            <a:r>
              <a:rPr lang="es-ES" sz="1600" dirty="0">
                <a:solidFill>
                  <a:schemeClr val="tx1"/>
                </a:solidFill>
              </a:rPr>
              <a:t> social </a:t>
            </a:r>
            <a:r>
              <a:rPr lang="es-ES" sz="1600" dirty="0" err="1">
                <a:solidFill>
                  <a:schemeClr val="tx1"/>
                </a:solidFill>
              </a:rPr>
              <a:t>security</a:t>
            </a:r>
            <a:r>
              <a:rPr lang="es-ES" sz="1600" dirty="0">
                <a:solidFill>
                  <a:schemeClr val="tx1"/>
                </a:solidFill>
              </a:rPr>
              <a:t> </a:t>
            </a:r>
            <a:r>
              <a:rPr lang="es-ES" sz="1600" dirty="0" err="1">
                <a:solidFill>
                  <a:schemeClr val="tx1"/>
                </a:solidFill>
              </a:rPr>
              <a:t>guarantees</a:t>
            </a:r>
            <a:r>
              <a:rPr lang="es-ES" sz="1600" dirty="0">
                <a:solidFill>
                  <a:schemeClr val="tx1"/>
                </a:solidFill>
              </a:rPr>
              <a:t>:</a:t>
            </a:r>
          </a:p>
          <a:p>
            <a:endParaRPr lang="es-ES" b="0" dirty="0">
              <a:solidFill>
                <a:schemeClr val="tx1"/>
              </a:solidFill>
            </a:endParaRPr>
          </a:p>
          <a:p>
            <a:endParaRPr lang="es-ES" b="0" dirty="0">
              <a:solidFill>
                <a:schemeClr val="tx1"/>
              </a:solidFill>
            </a:endParaRPr>
          </a:p>
        </p:txBody>
      </p:sp>
      <p:sp>
        <p:nvSpPr>
          <p:cNvPr id="7" name="Marcador de número de diapositiva 6">
            <a:extLst>
              <a:ext uri="{FF2B5EF4-FFF2-40B4-BE49-F238E27FC236}">
                <a16:creationId xmlns:a16="http://schemas.microsoft.com/office/drawing/2014/main" id="{FAD41039-7F1F-9B47-B4E0-8585863BC1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6" name="Marcador de contenido 7">
            <a:extLst>
              <a:ext uri="{FF2B5EF4-FFF2-40B4-BE49-F238E27FC236}">
                <a16:creationId xmlns:a16="http://schemas.microsoft.com/office/drawing/2014/main" id="{72D7C42F-6104-0A95-B723-55C18DB15042}"/>
              </a:ext>
            </a:extLst>
          </p:cNvPr>
          <p:cNvSpPr txBox="1">
            <a:spLocks/>
          </p:cNvSpPr>
          <p:nvPr/>
        </p:nvSpPr>
        <p:spPr>
          <a:xfrm>
            <a:off x="490538" y="1951827"/>
            <a:ext cx="5605462" cy="424042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Tx/>
              <a:buFont typeface="Arial" panose="020B0604020202020204" pitchFamily="34" charset="0"/>
              <a:buNone/>
              <a:tabLst/>
              <a:defRPr/>
            </a:pPr>
            <a: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t>Social Security (</a:t>
            </a:r>
            <a:r>
              <a:rPr kumimoji="0" lang="es-ES" sz="1600" b="1" i="0" u="none" strike="noStrike" kern="1200" cap="none" spc="0" normalizeH="0" baseline="0" noProof="0" dirty="0" err="1">
                <a:ln>
                  <a:noFill/>
                </a:ln>
                <a:solidFill>
                  <a:srgbClr val="230050"/>
                </a:solidFill>
                <a:effectLst/>
                <a:uLnTx/>
                <a:uFillTx/>
                <a:latin typeface="Arial" panose="020B0604020202020204"/>
                <a:ea typeface="+mn-ea"/>
                <a:cs typeface="+mn-cs"/>
              </a:rPr>
              <a:t>Minimum</a:t>
            </a:r>
            <a: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t> </a:t>
            </a:r>
            <a:r>
              <a:rPr kumimoji="0" lang="es-ES" sz="1600" b="1" i="0" u="none" strike="noStrike" kern="1200" cap="none" spc="0" normalizeH="0" baseline="0" noProof="0" dirty="0" err="1">
                <a:ln>
                  <a:noFill/>
                </a:ln>
                <a:solidFill>
                  <a:srgbClr val="230050"/>
                </a:solidFill>
                <a:effectLst/>
                <a:uLnTx/>
                <a:uFillTx/>
                <a:latin typeface="Arial" panose="020B0604020202020204"/>
                <a:ea typeface="+mn-ea"/>
                <a:cs typeface="+mn-cs"/>
              </a:rPr>
              <a:t>Standards</a:t>
            </a:r>
            <a: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t>) </a:t>
            </a:r>
            <a:b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br>
            <a:r>
              <a:rPr kumimoji="0" lang="es-ES" sz="1600" b="1" i="0" u="none" strike="noStrike" kern="1200" cap="none" spc="0" normalizeH="0" baseline="0" noProof="0" dirty="0" err="1">
                <a:ln>
                  <a:noFill/>
                </a:ln>
                <a:solidFill>
                  <a:srgbClr val="230050"/>
                </a:solidFill>
                <a:effectLst/>
                <a:uLnTx/>
                <a:uFillTx/>
                <a:latin typeface="Arial" panose="020B0604020202020204"/>
                <a:ea typeface="+mn-ea"/>
                <a:cs typeface="+mn-cs"/>
              </a:rPr>
              <a:t>Convention</a:t>
            </a:r>
            <a: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t> 102 (1952).  </a:t>
            </a:r>
            <a:r>
              <a:rPr kumimoji="0" lang="es-ES" sz="1600" b="1" i="0" u="none" strike="noStrike" kern="1200" cap="none" spc="0" normalizeH="0" baseline="0" noProof="0" dirty="0" err="1">
                <a:ln>
                  <a:noFill/>
                </a:ln>
                <a:solidFill>
                  <a:srgbClr val="230050"/>
                </a:solidFill>
                <a:effectLst/>
                <a:uLnTx/>
                <a:uFillTx/>
                <a:latin typeface="Arial" panose="020B0604020202020204"/>
                <a:ea typeface="+mn-ea"/>
                <a:cs typeface="+mn-cs"/>
              </a:rPr>
              <a:t>Nine</a:t>
            </a:r>
            <a: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t> </a:t>
            </a:r>
            <a:r>
              <a:rPr kumimoji="0" lang="es-ES" sz="1600" b="1" i="0" u="none" strike="noStrike" kern="1200" cap="none" spc="0" normalizeH="0" baseline="0" noProof="0" dirty="0" err="1">
                <a:ln>
                  <a:noFill/>
                </a:ln>
                <a:solidFill>
                  <a:srgbClr val="230050"/>
                </a:solidFill>
                <a:effectLst/>
                <a:uLnTx/>
                <a:uFillTx/>
                <a:latin typeface="Arial" panose="020B0604020202020204"/>
                <a:ea typeface="+mn-ea"/>
                <a:cs typeface="+mn-cs"/>
              </a:rPr>
              <a:t>branches</a:t>
            </a:r>
            <a:r>
              <a:rPr kumimoji="0" lang="es-ES" sz="1600" b="1" i="0" u="none" strike="noStrike" kern="1200" cap="none" spc="0" normalizeH="0" baseline="0" noProof="0" dirty="0">
                <a:ln>
                  <a:noFill/>
                </a:ln>
                <a:solidFill>
                  <a:srgbClr val="23005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2400"/>
              </a:spcBef>
              <a:spcAft>
                <a:spcPts val="60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2400"/>
              </a:spcBef>
              <a:spcAft>
                <a:spcPts val="60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graphicFrame>
        <p:nvGraphicFramePr>
          <p:cNvPr id="11" name="Diagrama 10">
            <a:extLst>
              <a:ext uri="{FF2B5EF4-FFF2-40B4-BE49-F238E27FC236}">
                <a16:creationId xmlns:a16="http://schemas.microsoft.com/office/drawing/2014/main" id="{1FFEE670-B160-21EA-20D1-9ADC496D4706}"/>
              </a:ext>
            </a:extLst>
          </p:cNvPr>
          <p:cNvGraphicFramePr/>
          <p:nvPr/>
        </p:nvGraphicFramePr>
        <p:xfrm>
          <a:off x="5248538" y="1477444"/>
          <a:ext cx="6812398" cy="4630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9">
            <a:extLst>
              <a:ext uri="{FF2B5EF4-FFF2-40B4-BE49-F238E27FC236}">
                <a16:creationId xmlns:a16="http://schemas.microsoft.com/office/drawing/2014/main" id="{D4E962E5-65C2-3E75-B81E-271C56CBAE4D}"/>
              </a:ext>
            </a:extLst>
          </p:cNvPr>
          <p:cNvPicPr>
            <a:picLocks noChangeAspect="1"/>
          </p:cNvPicPr>
          <p:nvPr/>
        </p:nvPicPr>
        <p:blipFill rotWithShape="1">
          <a:blip r:embed="rId8">
            <a:duotone>
              <a:schemeClr val="accent1">
                <a:shade val="45000"/>
                <a:satMod val="135000"/>
              </a:schemeClr>
              <a:prstClr val="white"/>
            </a:duotone>
          </a:blip>
          <a:srcRect l="12536" t="51693" r="15806" b="10091"/>
          <a:stretch/>
        </p:blipFill>
        <p:spPr>
          <a:xfrm>
            <a:off x="306722" y="3052153"/>
            <a:ext cx="5542413" cy="1662653"/>
          </a:xfrm>
          <a:prstGeom prst="rect">
            <a:avLst/>
          </a:prstGeom>
        </p:spPr>
      </p:pic>
      <p:pic>
        <p:nvPicPr>
          <p:cNvPr id="3" name="Picture 2">
            <a:extLst>
              <a:ext uri="{FF2B5EF4-FFF2-40B4-BE49-F238E27FC236}">
                <a16:creationId xmlns:a16="http://schemas.microsoft.com/office/drawing/2014/main" id="{D847998F-8708-C1E5-012A-90F08D91BC51}"/>
              </a:ext>
            </a:extLst>
          </p:cNvPr>
          <p:cNvPicPr>
            <a:picLocks noChangeAspect="1"/>
          </p:cNvPicPr>
          <p:nvPr/>
        </p:nvPicPr>
        <p:blipFill rotWithShape="1">
          <a:blip r:embed="rId8">
            <a:duotone>
              <a:schemeClr val="accent1">
                <a:shade val="45000"/>
                <a:satMod val="135000"/>
              </a:schemeClr>
              <a:prstClr val="white"/>
            </a:duotone>
          </a:blip>
          <a:srcRect l="3644" t="11033" r="4060" b="50752"/>
          <a:stretch/>
        </p:blipFill>
        <p:spPr>
          <a:xfrm>
            <a:off x="61253" y="4854202"/>
            <a:ext cx="6033136" cy="1587803"/>
          </a:xfrm>
          <a:prstGeom prst="rect">
            <a:avLst/>
          </a:prstGeom>
        </p:spPr>
      </p:pic>
    </p:spTree>
    <p:extLst>
      <p:ext uri="{BB962C8B-B14F-4D97-AF65-F5344CB8AC3E}">
        <p14:creationId xmlns:p14="http://schemas.microsoft.com/office/powerpoint/2010/main" val="326799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D2E405-41C1-4D5D-814D-02CDC6CC65BA}"/>
              </a:ext>
            </a:extLst>
          </p:cNvPr>
          <p:cNvSpPr>
            <a:spLocks noGrp="1"/>
          </p:cNvSpPr>
          <p:nvPr>
            <p:ph type="title"/>
          </p:nvPr>
        </p:nvSpPr>
        <p:spPr>
          <a:xfrm>
            <a:off x="898745" y="1411353"/>
            <a:ext cx="6400341" cy="720000"/>
          </a:xfrm>
        </p:spPr>
        <p:txBody>
          <a:bodyPr/>
          <a:lstStyle/>
          <a:p>
            <a:r>
              <a:rPr lang="en-GB" sz="2800" dirty="0">
                <a:latin typeface="Calibri" panose="020F0502020204030204" pitchFamily="34" charset="0"/>
                <a:ea typeface="Times New Roman" panose="02020603050405020304" pitchFamily="18" charset="0"/>
                <a:cs typeface="Arial" panose="020B0604020202020204" pitchFamily="34" charset="0"/>
              </a:rPr>
              <a:t>Up-to-date ILO Social Security Standards</a:t>
            </a:r>
            <a:endParaRPr lang="en-GB" sz="2800" dirty="0"/>
          </a:p>
        </p:txBody>
      </p:sp>
      <p:sp>
        <p:nvSpPr>
          <p:cNvPr id="5" name="Date Placeholder 4">
            <a:extLst>
              <a:ext uri="{FF2B5EF4-FFF2-40B4-BE49-F238E27FC236}">
                <a16:creationId xmlns:a16="http://schemas.microsoft.com/office/drawing/2014/main" id="{6FED8C4A-3A8B-4FDA-9DAC-4AC85AC1F82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50" b="0" i="0" u="none" strike="noStrike" kern="1200" cap="none" spc="0" normalizeH="0" baseline="0" noProof="0">
                <a:ln>
                  <a:noFill/>
                </a:ln>
                <a:noFill/>
                <a:effectLst/>
                <a:uLnTx/>
                <a:uFillTx/>
                <a:latin typeface="Arial" charset="0"/>
                <a:ea typeface="+mn-ea"/>
                <a:cs typeface="+mn-cs"/>
              </a:rPr>
              <a:t>Date: Monday / 01 / October / 2019</a:t>
            </a:r>
          </a:p>
        </p:txBody>
      </p:sp>
      <p:sp>
        <p:nvSpPr>
          <p:cNvPr id="7" name="Slide Number Placeholder 6">
            <a:extLst>
              <a:ext uri="{FF2B5EF4-FFF2-40B4-BE49-F238E27FC236}">
                <a16:creationId xmlns:a16="http://schemas.microsoft.com/office/drawing/2014/main" id="{AEE905C4-0817-4B11-872F-6A5EB3A55FE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6227C0-AD57-4F9B-BAE3-EEFB0D0EE427}" type="slidenum">
              <a:rPr kumimoji="0" lang="en-GB" sz="1350" b="0" i="0" u="none" strike="noStrike" kern="1200" cap="none" spc="0" normalizeH="0" baseline="0" noProof="0">
                <a:ln>
                  <a:noFill/>
                </a:ln>
                <a:solidFill>
                  <a:srgbClr val="1E2DB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350" b="0" i="0" u="none" strike="noStrike" kern="1200" cap="none" spc="0" normalizeH="0" baseline="0" noProof="0">
              <a:ln>
                <a:noFill/>
              </a:ln>
              <a:solidFill>
                <a:srgbClr val="1E2DBE"/>
              </a:solidFill>
              <a:effectLst/>
              <a:uLnTx/>
              <a:uFillTx/>
              <a:latin typeface="Arial" charset="0"/>
              <a:ea typeface="+mn-ea"/>
              <a:cs typeface="+mn-cs"/>
            </a:endParaRPr>
          </a:p>
        </p:txBody>
      </p:sp>
      <p:pic>
        <p:nvPicPr>
          <p:cNvPr id="10" name="Picture 9">
            <a:extLst>
              <a:ext uri="{FF2B5EF4-FFF2-40B4-BE49-F238E27FC236}">
                <a16:creationId xmlns:a16="http://schemas.microsoft.com/office/drawing/2014/main" id="{5546C6C3-1665-47E5-BCC4-7A0781E023B8}"/>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86062" y="2078596"/>
            <a:ext cx="7363327" cy="3584267"/>
          </a:xfrm>
          <a:prstGeom prst="rect">
            <a:avLst/>
          </a:prstGeom>
          <a:noFill/>
          <a:ln>
            <a:noFill/>
          </a:ln>
        </p:spPr>
      </p:pic>
      <p:sp>
        <p:nvSpPr>
          <p:cNvPr id="14" name="TextBox 13">
            <a:extLst>
              <a:ext uri="{FF2B5EF4-FFF2-40B4-BE49-F238E27FC236}">
                <a16:creationId xmlns:a16="http://schemas.microsoft.com/office/drawing/2014/main" id="{206743D3-F7B7-49EA-BE97-5682BE182117}"/>
              </a:ext>
            </a:extLst>
          </p:cNvPr>
          <p:cNvSpPr txBox="1"/>
          <p:nvPr/>
        </p:nvSpPr>
        <p:spPr>
          <a:xfrm>
            <a:off x="2105799" y="6088721"/>
            <a:ext cx="6400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230050"/>
                </a:solidFill>
                <a:effectLst/>
                <a:uLnTx/>
                <a:uFillTx/>
                <a:latin typeface="Arial" charset="0"/>
                <a:ea typeface="+mn-ea"/>
                <a:cs typeface="+mn-cs"/>
              </a:rPr>
              <a:t>For more details: Building social protection systems: International standards and human rights instruments: </a:t>
            </a:r>
          </a:p>
        </p:txBody>
      </p:sp>
      <p:sp>
        <p:nvSpPr>
          <p:cNvPr id="15" name="TextBox 14">
            <a:extLst>
              <a:ext uri="{FF2B5EF4-FFF2-40B4-BE49-F238E27FC236}">
                <a16:creationId xmlns:a16="http://schemas.microsoft.com/office/drawing/2014/main" id="{75E08F3E-F543-453A-933D-9E002A878883}"/>
              </a:ext>
            </a:extLst>
          </p:cNvPr>
          <p:cNvSpPr txBox="1"/>
          <p:nvPr/>
        </p:nvSpPr>
        <p:spPr>
          <a:xfrm>
            <a:off x="2063552" y="6385868"/>
            <a:ext cx="6400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230050"/>
                </a:solidFill>
                <a:effectLst/>
                <a:uLnTx/>
                <a:uFillTx/>
                <a:latin typeface="Arial" charset="0"/>
                <a:ea typeface="+mn-ea"/>
                <a:cs typeface="+mn-cs"/>
                <a:hlinkClick r:id="rId5"/>
              </a:rPr>
              <a:t>https://www.ilo.org/wcmsp5/groups/public/---ed_protect/---soc_sec/documents/publication/wcms_651219.pdf</a:t>
            </a:r>
            <a:r>
              <a:rPr kumimoji="0" lang="en-GB" sz="1000" b="0" i="0" u="none" strike="noStrike" kern="1200" cap="none" spc="0" normalizeH="0" baseline="0" noProof="0" dirty="0">
                <a:ln>
                  <a:noFill/>
                </a:ln>
                <a:solidFill>
                  <a:srgbClr val="230050"/>
                </a:solidFill>
                <a:effectLst/>
                <a:uLnTx/>
                <a:uFillTx/>
                <a:latin typeface="Arial" charset="0"/>
                <a:ea typeface="+mn-ea"/>
                <a:cs typeface="+mn-cs"/>
              </a:rPr>
              <a:t> </a:t>
            </a:r>
          </a:p>
        </p:txBody>
      </p:sp>
      <p:sp>
        <p:nvSpPr>
          <p:cNvPr id="20" name="TextBox 19">
            <a:extLst>
              <a:ext uri="{FF2B5EF4-FFF2-40B4-BE49-F238E27FC236}">
                <a16:creationId xmlns:a16="http://schemas.microsoft.com/office/drawing/2014/main" id="{AC8148AD-C47C-4564-A1EE-B0782BF1A90D}"/>
              </a:ext>
            </a:extLst>
          </p:cNvPr>
          <p:cNvSpPr txBox="1"/>
          <p:nvPr/>
        </p:nvSpPr>
        <p:spPr>
          <a:xfrm>
            <a:off x="8871857" y="1797784"/>
            <a:ext cx="3145972" cy="3785652"/>
          </a:xfrm>
          <a:prstGeom prst="rect">
            <a:avLst/>
          </a:prstGeom>
          <a:noFill/>
        </p:spPr>
        <p:txBody>
          <a:bodyPr wrap="square" rtlCol="0">
            <a:spAutoFit/>
          </a:bodyPr>
          <a:lstStyle/>
          <a:p>
            <a:pPr fontAlgn="auto">
              <a:spcBef>
                <a:spcPts val="600"/>
              </a:spcBef>
            </a:pPr>
            <a:r>
              <a:rPr lang="en" sz="2000" b="1" dirty="0">
                <a:solidFill>
                  <a:schemeClr val="accent2"/>
                </a:solidFill>
                <a:highlight>
                  <a:srgbClr val="000000">
                    <a:alpha val="0"/>
                  </a:srgbClr>
                </a:highlight>
                <a:latin typeface="Arial"/>
              </a:rPr>
              <a:t>Principles:</a:t>
            </a:r>
          </a:p>
          <a:p>
            <a:pPr marL="342900" lvl="1" indent="-342900" fontAlgn="auto">
              <a:buFont typeface="Arial" panose="020B0604020202020204" pitchFamily="34" charset="0"/>
              <a:buChar char="•"/>
            </a:pPr>
            <a:r>
              <a:rPr lang="en" sz="2000" dirty="0">
                <a:highlight>
                  <a:srgbClr val="000000">
                    <a:alpha val="0"/>
                  </a:srgbClr>
                </a:highlight>
                <a:latin typeface="Arial"/>
              </a:rPr>
              <a:t>Universality,</a:t>
            </a:r>
          </a:p>
          <a:p>
            <a:pPr marL="342900" lvl="1" indent="-342900" fontAlgn="auto">
              <a:buFont typeface="Arial" panose="020B0604020202020204" pitchFamily="34" charset="0"/>
              <a:buChar char="•"/>
            </a:pPr>
            <a:r>
              <a:rPr lang="en" sz="2000" dirty="0">
                <a:highlight>
                  <a:srgbClr val="000000">
                    <a:alpha val="0"/>
                  </a:srgbClr>
                </a:highlight>
                <a:latin typeface="Arial"/>
              </a:rPr>
              <a:t>Adequacy</a:t>
            </a:r>
          </a:p>
          <a:p>
            <a:pPr marL="342900" lvl="1" indent="-342900" fontAlgn="auto">
              <a:buFont typeface="Arial" panose="020B0604020202020204" pitchFamily="34" charset="0"/>
              <a:buChar char="•"/>
            </a:pPr>
            <a:r>
              <a:rPr lang="en" sz="2000" dirty="0">
                <a:highlight>
                  <a:srgbClr val="000000">
                    <a:alpha val="0"/>
                  </a:srgbClr>
                </a:highlight>
                <a:latin typeface="Arial"/>
              </a:rPr>
              <a:t>Acessibility</a:t>
            </a:r>
          </a:p>
          <a:p>
            <a:pPr marL="342900" lvl="1" indent="-342900" fontAlgn="auto">
              <a:buFont typeface="Arial" panose="020B0604020202020204" pitchFamily="34" charset="0"/>
              <a:buChar char="•"/>
            </a:pPr>
            <a:r>
              <a:rPr lang="en" sz="2000" dirty="0">
                <a:highlight>
                  <a:srgbClr val="000000">
                    <a:alpha val="0"/>
                  </a:srgbClr>
                </a:highlight>
                <a:latin typeface="Arial"/>
              </a:rPr>
              <a:t>Equality of treatment, non-discrimination and inclusiveness</a:t>
            </a:r>
          </a:p>
          <a:p>
            <a:pPr marL="342900" lvl="1" indent="-342900" fontAlgn="auto">
              <a:buFont typeface="Arial" panose="020B0604020202020204" pitchFamily="34" charset="0"/>
              <a:buChar char="•"/>
            </a:pPr>
            <a:r>
              <a:rPr lang="en" sz="2000" dirty="0">
                <a:highlight>
                  <a:srgbClr val="000000">
                    <a:alpha val="0"/>
                  </a:srgbClr>
                </a:highlight>
                <a:latin typeface="Arial"/>
              </a:rPr>
              <a:t>Comprehensiveness and coherence</a:t>
            </a:r>
          </a:p>
          <a:p>
            <a:pPr marL="342900" lvl="1" indent="-342900" fontAlgn="auto">
              <a:buFont typeface="Arial" panose="020B0604020202020204" pitchFamily="34" charset="0"/>
              <a:buChar char="•"/>
            </a:pPr>
            <a:r>
              <a:rPr lang="en" sz="2000" dirty="0">
                <a:highlight>
                  <a:srgbClr val="000000">
                    <a:alpha val="0"/>
                  </a:srgbClr>
                </a:highlight>
                <a:latin typeface="Arial"/>
              </a:rPr>
              <a:t>Sustainability</a:t>
            </a:r>
          </a:p>
          <a:p>
            <a:pPr marL="342900" lvl="1" indent="-342900" fontAlgn="auto">
              <a:buFont typeface="Arial" panose="020B0604020202020204" pitchFamily="34" charset="0"/>
              <a:buChar char="•"/>
            </a:pPr>
            <a:r>
              <a:rPr lang="en" sz="2000" dirty="0">
                <a:highlight>
                  <a:srgbClr val="000000">
                    <a:alpha val="0"/>
                  </a:srgbClr>
                </a:highlight>
                <a:latin typeface="Arial"/>
              </a:rPr>
              <a:t>Solidarity</a:t>
            </a:r>
          </a:p>
          <a:p>
            <a:pPr marL="342900" lvl="1" indent="-342900" fontAlgn="auto">
              <a:buFont typeface="Arial" panose="020B0604020202020204" pitchFamily="34" charset="0"/>
              <a:buChar char="•"/>
            </a:pPr>
            <a:r>
              <a:rPr lang="en" sz="2000" dirty="0">
                <a:highlight>
                  <a:srgbClr val="000000">
                    <a:alpha val="0"/>
                  </a:srgbClr>
                </a:highlight>
                <a:latin typeface="Arial"/>
              </a:rPr>
              <a:t>Governance (tripartite)</a:t>
            </a:r>
          </a:p>
        </p:txBody>
      </p:sp>
    </p:spTree>
    <p:extLst>
      <p:ext uri="{BB962C8B-B14F-4D97-AF65-F5344CB8AC3E}">
        <p14:creationId xmlns:p14="http://schemas.microsoft.com/office/powerpoint/2010/main" val="347024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Social Security Standards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45" name="Rectangle 50">
            <a:extLst>
              <a:ext uri="{FF2B5EF4-FFF2-40B4-BE49-F238E27FC236}">
                <a16:creationId xmlns:a16="http://schemas.microsoft.com/office/drawing/2014/main" id="{328FD12C-A2D5-754D-AE53-797FA587DAA9}"/>
              </a:ext>
            </a:extLst>
          </p:cNvPr>
          <p:cNvSpPr/>
          <p:nvPr/>
        </p:nvSpPr>
        <p:spPr>
          <a:xfrm>
            <a:off x="1761748" y="4919339"/>
            <a:ext cx="1228566" cy="1951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6" name="Rectangle 51">
            <a:extLst>
              <a:ext uri="{FF2B5EF4-FFF2-40B4-BE49-F238E27FC236}">
                <a16:creationId xmlns:a16="http://schemas.microsoft.com/office/drawing/2014/main" id="{128F745D-FA06-A94B-AF96-2576D21B4F4D}"/>
              </a:ext>
            </a:extLst>
          </p:cNvPr>
          <p:cNvSpPr/>
          <p:nvPr/>
        </p:nvSpPr>
        <p:spPr>
          <a:xfrm>
            <a:off x="2979210" y="4903236"/>
            <a:ext cx="1266572" cy="19635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47" name="Rectangle 52">
            <a:extLst>
              <a:ext uri="{FF2B5EF4-FFF2-40B4-BE49-F238E27FC236}">
                <a16:creationId xmlns:a16="http://schemas.microsoft.com/office/drawing/2014/main" id="{BE045BF1-ACB6-6647-9D91-9DB68A35E99F}"/>
              </a:ext>
            </a:extLst>
          </p:cNvPr>
          <p:cNvSpPr/>
          <p:nvPr/>
        </p:nvSpPr>
        <p:spPr>
          <a:xfrm>
            <a:off x="4212068" y="4923676"/>
            <a:ext cx="1256494" cy="194309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Rectangle 53">
            <a:extLst>
              <a:ext uri="{FF2B5EF4-FFF2-40B4-BE49-F238E27FC236}">
                <a16:creationId xmlns:a16="http://schemas.microsoft.com/office/drawing/2014/main" id="{A4495762-EA95-D84A-BF01-B3A797B32826}"/>
              </a:ext>
            </a:extLst>
          </p:cNvPr>
          <p:cNvSpPr/>
          <p:nvPr/>
        </p:nvSpPr>
        <p:spPr>
          <a:xfrm>
            <a:off x="521119" y="4919339"/>
            <a:ext cx="1256494" cy="1951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2" name="Rectangle 53">
            <a:extLst>
              <a:ext uri="{FF2B5EF4-FFF2-40B4-BE49-F238E27FC236}">
                <a16:creationId xmlns:a16="http://schemas.microsoft.com/office/drawing/2014/main" id="{EFCA38BB-7B2A-BC4B-9EF9-7707034F505A}"/>
              </a:ext>
            </a:extLst>
          </p:cNvPr>
          <p:cNvSpPr/>
          <p:nvPr/>
        </p:nvSpPr>
        <p:spPr>
          <a:xfrm>
            <a:off x="5458483" y="4926518"/>
            <a:ext cx="1250072" cy="1951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6" name="Dreieck 55">
            <a:extLst>
              <a:ext uri="{FF2B5EF4-FFF2-40B4-BE49-F238E27FC236}">
                <a16:creationId xmlns:a16="http://schemas.microsoft.com/office/drawing/2014/main" id="{3D8CAF87-C027-FE49-A7FB-08E5608B9622}"/>
              </a:ext>
            </a:extLst>
          </p:cNvPr>
          <p:cNvSpPr/>
          <p:nvPr/>
        </p:nvSpPr>
        <p:spPr>
          <a:xfrm rot="5400000">
            <a:off x="7146625" y="3456086"/>
            <a:ext cx="180000" cy="180000"/>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0" name="Dreieck 59">
            <a:extLst>
              <a:ext uri="{FF2B5EF4-FFF2-40B4-BE49-F238E27FC236}">
                <a16:creationId xmlns:a16="http://schemas.microsoft.com/office/drawing/2014/main" id="{1A444BD3-D22B-0D43-A60D-00A01DDDF4C0}"/>
              </a:ext>
            </a:extLst>
          </p:cNvPr>
          <p:cNvSpPr/>
          <p:nvPr/>
        </p:nvSpPr>
        <p:spPr>
          <a:xfrm rot="5400000">
            <a:off x="7147753" y="3806358"/>
            <a:ext cx="180000" cy="180000"/>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Dreieck 60">
            <a:extLst>
              <a:ext uri="{FF2B5EF4-FFF2-40B4-BE49-F238E27FC236}">
                <a16:creationId xmlns:a16="http://schemas.microsoft.com/office/drawing/2014/main" id="{30D42903-054F-C642-9881-3A1BE5DD4C94}"/>
              </a:ext>
            </a:extLst>
          </p:cNvPr>
          <p:cNvSpPr/>
          <p:nvPr/>
        </p:nvSpPr>
        <p:spPr>
          <a:xfrm rot="5400000">
            <a:off x="7150010" y="4156630"/>
            <a:ext cx="180000" cy="180000"/>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2" name="Dreieck 61">
            <a:extLst>
              <a:ext uri="{FF2B5EF4-FFF2-40B4-BE49-F238E27FC236}">
                <a16:creationId xmlns:a16="http://schemas.microsoft.com/office/drawing/2014/main" id="{FB541043-ED52-CB46-A69B-DFF503ECECB9}"/>
              </a:ext>
            </a:extLst>
          </p:cNvPr>
          <p:cNvSpPr/>
          <p:nvPr/>
        </p:nvSpPr>
        <p:spPr>
          <a:xfrm rot="5400000">
            <a:off x="7148881" y="4506902"/>
            <a:ext cx="180000" cy="180000"/>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3" name="Dreieck 62">
            <a:extLst>
              <a:ext uri="{FF2B5EF4-FFF2-40B4-BE49-F238E27FC236}">
                <a16:creationId xmlns:a16="http://schemas.microsoft.com/office/drawing/2014/main" id="{35DF957A-E454-CA47-B406-27DD67CE7F3F}"/>
              </a:ext>
            </a:extLst>
          </p:cNvPr>
          <p:cNvSpPr/>
          <p:nvPr/>
        </p:nvSpPr>
        <p:spPr>
          <a:xfrm rot="5400000">
            <a:off x="7146625" y="5117446"/>
            <a:ext cx="180000" cy="180000"/>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9" name="Gruppieren 8">
            <a:extLst>
              <a:ext uri="{FF2B5EF4-FFF2-40B4-BE49-F238E27FC236}">
                <a16:creationId xmlns:a16="http://schemas.microsoft.com/office/drawing/2014/main" id="{F10A0199-D929-1BEA-B2C1-6F194AFB5C01}"/>
              </a:ext>
            </a:extLst>
          </p:cNvPr>
          <p:cNvGrpSpPr/>
          <p:nvPr/>
        </p:nvGrpSpPr>
        <p:grpSpPr>
          <a:xfrm>
            <a:off x="516959" y="2252230"/>
            <a:ext cx="6201435" cy="3756400"/>
            <a:chOff x="516959" y="2252230"/>
            <a:chExt cx="6201435" cy="3756400"/>
          </a:xfrm>
        </p:grpSpPr>
        <p:sp>
          <p:nvSpPr>
            <p:cNvPr id="72" name="Richtungspfeil 71">
              <a:extLst>
                <a:ext uri="{FF2B5EF4-FFF2-40B4-BE49-F238E27FC236}">
                  <a16:creationId xmlns:a16="http://schemas.microsoft.com/office/drawing/2014/main" id="{6E77EF9A-4940-234F-81DF-4F80ADEC427A}"/>
                </a:ext>
              </a:extLst>
            </p:cNvPr>
            <p:cNvSpPr/>
            <p:nvPr/>
          </p:nvSpPr>
          <p:spPr>
            <a:xfrm rot="16200000">
              <a:off x="3532086" y="3106616"/>
              <a:ext cx="2403337" cy="694566"/>
            </a:xfrm>
            <a:prstGeom prst="homePlate">
              <a:avLst>
                <a:gd name="adj" fmla="val 10141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9" name="Richtungspfeil 58">
              <a:extLst>
                <a:ext uri="{FF2B5EF4-FFF2-40B4-BE49-F238E27FC236}">
                  <a16:creationId xmlns:a16="http://schemas.microsoft.com/office/drawing/2014/main" id="{865262CC-C6EE-0345-8C1E-570A938C8A00}"/>
                </a:ext>
              </a:extLst>
            </p:cNvPr>
            <p:cNvSpPr/>
            <p:nvPr/>
          </p:nvSpPr>
          <p:spPr>
            <a:xfrm rot="16200000">
              <a:off x="2941810" y="3240735"/>
              <a:ext cx="2190244" cy="694566"/>
            </a:xfrm>
            <a:prstGeom prst="homePlate">
              <a:avLst>
                <a:gd name="adj" fmla="val 10141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8" name="Richtungspfeil 57">
              <a:extLst>
                <a:ext uri="{FF2B5EF4-FFF2-40B4-BE49-F238E27FC236}">
                  <a16:creationId xmlns:a16="http://schemas.microsoft.com/office/drawing/2014/main" id="{16BCBEA7-799C-BD49-808A-86BF73D3BFD7}"/>
                </a:ext>
              </a:extLst>
            </p:cNvPr>
            <p:cNvSpPr/>
            <p:nvPr/>
          </p:nvSpPr>
          <p:spPr>
            <a:xfrm rot="16200000">
              <a:off x="756892" y="3243299"/>
              <a:ext cx="2403337" cy="674597"/>
            </a:xfrm>
            <a:prstGeom prst="homePlate">
              <a:avLst>
                <a:gd name="adj" fmla="val 956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Richtungspfeil 56">
              <a:extLst>
                <a:ext uri="{FF2B5EF4-FFF2-40B4-BE49-F238E27FC236}">
                  <a16:creationId xmlns:a16="http://schemas.microsoft.com/office/drawing/2014/main" id="{EC8BAE4E-CC3A-C340-ABC9-57A0A4E8C771}"/>
                </a:ext>
              </a:extLst>
            </p:cNvPr>
            <p:cNvSpPr/>
            <p:nvPr/>
          </p:nvSpPr>
          <p:spPr>
            <a:xfrm rot="16200000">
              <a:off x="1560244" y="3228512"/>
              <a:ext cx="2165796" cy="694566"/>
            </a:xfrm>
            <a:prstGeom prst="homePlate">
              <a:avLst>
                <a:gd name="adj" fmla="val 9692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ichtungspfeil 3">
              <a:extLst>
                <a:ext uri="{FF2B5EF4-FFF2-40B4-BE49-F238E27FC236}">
                  <a16:creationId xmlns:a16="http://schemas.microsoft.com/office/drawing/2014/main" id="{B0BF1A21-5B14-7D42-A262-62DC47FC7E88}"/>
                </a:ext>
              </a:extLst>
            </p:cNvPr>
            <p:cNvSpPr/>
            <p:nvPr/>
          </p:nvSpPr>
          <p:spPr>
            <a:xfrm rot="16200000">
              <a:off x="2132552" y="3096473"/>
              <a:ext cx="2403337" cy="714852"/>
            </a:xfrm>
            <a:prstGeom prst="homePlate">
              <a:avLst>
                <a:gd name="adj" fmla="val 10141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9">
              <a:extLst>
                <a:ext uri="{FF2B5EF4-FFF2-40B4-BE49-F238E27FC236}">
                  <a16:creationId xmlns:a16="http://schemas.microsoft.com/office/drawing/2014/main" id="{1E30E4C2-9724-D843-A3BB-17C122A7EEFE}"/>
                </a:ext>
              </a:extLst>
            </p:cNvPr>
            <p:cNvSpPr/>
            <p:nvPr/>
          </p:nvSpPr>
          <p:spPr>
            <a:xfrm rot="16200000" flipH="1">
              <a:off x="2236001" y="4178551"/>
              <a:ext cx="279117" cy="1202467"/>
            </a:xfrm>
            <a:custGeom>
              <a:avLst/>
              <a:gdLst>
                <a:gd name="connsiteX0" fmla="*/ 0 w 279117"/>
                <a:gd name="connsiteY0" fmla="*/ 1219693 h 1219693"/>
                <a:gd name="connsiteX1" fmla="*/ 279117 w 279117"/>
                <a:gd name="connsiteY1" fmla="*/ 1219693 h 1219693"/>
                <a:gd name="connsiteX2" fmla="*/ 279117 w 279117"/>
                <a:gd name="connsiteY2" fmla="*/ 0 h 1219693"/>
                <a:gd name="connsiteX3" fmla="*/ 449 w 279117"/>
                <a:gd name="connsiteY3" fmla="*/ 525561 h 1219693"/>
                <a:gd name="connsiteX4" fmla="*/ 0 w 279117"/>
                <a:gd name="connsiteY4" fmla="*/ 1219693 h 12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 h="1219693">
                  <a:moveTo>
                    <a:pt x="0" y="1219693"/>
                  </a:moveTo>
                  <a:lnTo>
                    <a:pt x="279117" y="1219693"/>
                  </a:lnTo>
                  <a:lnTo>
                    <a:pt x="279117" y="0"/>
                  </a:lnTo>
                  <a:lnTo>
                    <a:pt x="449" y="525561"/>
                  </a:lnTo>
                  <a:lnTo>
                    <a:pt x="0" y="1219693"/>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Freeform 54">
              <a:extLst>
                <a:ext uri="{FF2B5EF4-FFF2-40B4-BE49-F238E27FC236}">
                  <a16:creationId xmlns:a16="http://schemas.microsoft.com/office/drawing/2014/main" id="{FD47D6B7-BF85-704E-9450-E816A6D69668}"/>
                </a:ext>
              </a:extLst>
            </p:cNvPr>
            <p:cNvSpPr/>
            <p:nvPr/>
          </p:nvSpPr>
          <p:spPr>
            <a:xfrm rot="16200000" flipH="1">
              <a:off x="1269173" y="3888271"/>
              <a:ext cx="278858" cy="1783285"/>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58" h="1783285">
                  <a:moveTo>
                    <a:pt x="0" y="1783285"/>
                  </a:moveTo>
                  <a:lnTo>
                    <a:pt x="278858" y="1257365"/>
                  </a:lnTo>
                  <a:lnTo>
                    <a:pt x="278858" y="0"/>
                  </a:lnTo>
                  <a:lnTo>
                    <a:pt x="244" y="1115123"/>
                  </a:lnTo>
                  <a:lnTo>
                    <a:pt x="0" y="1783285"/>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Freeform 55">
              <a:extLst>
                <a:ext uri="{FF2B5EF4-FFF2-40B4-BE49-F238E27FC236}">
                  <a16:creationId xmlns:a16="http://schemas.microsoft.com/office/drawing/2014/main" id="{B76CF94D-CD16-5F42-A162-6B47D59FC058}"/>
                </a:ext>
              </a:extLst>
            </p:cNvPr>
            <p:cNvSpPr/>
            <p:nvPr/>
          </p:nvSpPr>
          <p:spPr>
            <a:xfrm rot="5400000">
              <a:off x="3470518" y="4146500"/>
              <a:ext cx="279117" cy="1266571"/>
            </a:xfrm>
            <a:custGeom>
              <a:avLst/>
              <a:gdLst>
                <a:gd name="connsiteX0" fmla="*/ 0 w 279117"/>
                <a:gd name="connsiteY0" fmla="*/ 1219693 h 1219693"/>
                <a:gd name="connsiteX1" fmla="*/ 279117 w 279117"/>
                <a:gd name="connsiteY1" fmla="*/ 1219693 h 1219693"/>
                <a:gd name="connsiteX2" fmla="*/ 279117 w 279117"/>
                <a:gd name="connsiteY2" fmla="*/ 0 h 1219693"/>
                <a:gd name="connsiteX3" fmla="*/ 449 w 279117"/>
                <a:gd name="connsiteY3" fmla="*/ 525561 h 1219693"/>
                <a:gd name="connsiteX4" fmla="*/ 0 w 279117"/>
                <a:gd name="connsiteY4" fmla="*/ 1219693 h 12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 h="1219693">
                  <a:moveTo>
                    <a:pt x="0" y="1219693"/>
                  </a:moveTo>
                  <a:lnTo>
                    <a:pt x="279117" y="1219693"/>
                  </a:lnTo>
                  <a:lnTo>
                    <a:pt x="279117" y="0"/>
                  </a:lnTo>
                  <a:lnTo>
                    <a:pt x="449" y="525561"/>
                  </a:lnTo>
                  <a:lnTo>
                    <a:pt x="0" y="1219693"/>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Freeform 56">
              <a:extLst>
                <a:ext uri="{FF2B5EF4-FFF2-40B4-BE49-F238E27FC236}">
                  <a16:creationId xmlns:a16="http://schemas.microsoft.com/office/drawing/2014/main" id="{AC2CC176-7398-F940-AA51-CACE648F1C13}"/>
                </a:ext>
              </a:extLst>
            </p:cNvPr>
            <p:cNvSpPr/>
            <p:nvPr/>
          </p:nvSpPr>
          <p:spPr>
            <a:xfrm rot="5400000">
              <a:off x="4427550" y="3902584"/>
              <a:ext cx="283192" cy="1758995"/>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58" h="1783285">
                  <a:moveTo>
                    <a:pt x="0" y="1783285"/>
                  </a:moveTo>
                  <a:lnTo>
                    <a:pt x="278858" y="1257365"/>
                  </a:lnTo>
                  <a:lnTo>
                    <a:pt x="278858" y="0"/>
                  </a:lnTo>
                  <a:lnTo>
                    <a:pt x="244" y="1115123"/>
                  </a:lnTo>
                  <a:lnTo>
                    <a:pt x="0" y="1783285"/>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Freeform 56">
              <a:extLst>
                <a:ext uri="{FF2B5EF4-FFF2-40B4-BE49-F238E27FC236}">
                  <a16:creationId xmlns:a16="http://schemas.microsoft.com/office/drawing/2014/main" id="{DAB5131F-1B43-1747-91B7-03BA75D6294D}"/>
                </a:ext>
              </a:extLst>
            </p:cNvPr>
            <p:cNvSpPr/>
            <p:nvPr/>
          </p:nvSpPr>
          <p:spPr>
            <a:xfrm rot="5400000">
              <a:off x="5393565" y="3628631"/>
              <a:ext cx="289932" cy="2315078"/>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 name="connsiteX0" fmla="*/ 15974 w 278614"/>
                <a:gd name="connsiteY0" fmla="*/ 2522786 h 2522786"/>
                <a:gd name="connsiteX1" fmla="*/ 278614 w 278614"/>
                <a:gd name="connsiteY1" fmla="*/ 1257365 h 2522786"/>
                <a:gd name="connsiteX2" fmla="*/ 278614 w 278614"/>
                <a:gd name="connsiteY2" fmla="*/ 0 h 2522786"/>
                <a:gd name="connsiteX3" fmla="*/ 0 w 278614"/>
                <a:gd name="connsiteY3" fmla="*/ 1115123 h 2522786"/>
                <a:gd name="connsiteX4" fmla="*/ 15974 w 278614"/>
                <a:gd name="connsiteY4" fmla="*/ 2522786 h 2522786"/>
                <a:gd name="connsiteX0" fmla="*/ 15974 w 289427"/>
                <a:gd name="connsiteY0" fmla="*/ 2522786 h 2522786"/>
                <a:gd name="connsiteX1" fmla="*/ 289427 w 289427"/>
                <a:gd name="connsiteY1" fmla="*/ 1354818 h 2522786"/>
                <a:gd name="connsiteX2" fmla="*/ 278614 w 289427"/>
                <a:gd name="connsiteY2" fmla="*/ 0 h 2522786"/>
                <a:gd name="connsiteX3" fmla="*/ 0 w 289427"/>
                <a:gd name="connsiteY3" fmla="*/ 1115123 h 2522786"/>
                <a:gd name="connsiteX4" fmla="*/ 15974 w 289427"/>
                <a:gd name="connsiteY4" fmla="*/ 2522786 h 2522786"/>
                <a:gd name="connsiteX0" fmla="*/ 15974 w 285589"/>
                <a:gd name="connsiteY0" fmla="*/ 2522786 h 2522786"/>
                <a:gd name="connsiteX1" fmla="*/ 285589 w 285589"/>
                <a:gd name="connsiteY1" fmla="*/ 1342606 h 2522786"/>
                <a:gd name="connsiteX2" fmla="*/ 278614 w 285589"/>
                <a:gd name="connsiteY2" fmla="*/ 0 h 2522786"/>
                <a:gd name="connsiteX3" fmla="*/ 0 w 285589"/>
                <a:gd name="connsiteY3" fmla="*/ 1115123 h 2522786"/>
                <a:gd name="connsiteX4" fmla="*/ 15974 w 285589"/>
                <a:gd name="connsiteY4" fmla="*/ 2522786 h 2522786"/>
                <a:gd name="connsiteX0" fmla="*/ 4459 w 285589"/>
                <a:gd name="connsiteY0" fmla="*/ 2494292 h 2494292"/>
                <a:gd name="connsiteX1" fmla="*/ 285589 w 285589"/>
                <a:gd name="connsiteY1" fmla="*/ 1342606 h 2494292"/>
                <a:gd name="connsiteX2" fmla="*/ 278614 w 285589"/>
                <a:gd name="connsiteY2" fmla="*/ 0 h 2494292"/>
                <a:gd name="connsiteX3" fmla="*/ 0 w 285589"/>
                <a:gd name="connsiteY3" fmla="*/ 1115123 h 2494292"/>
                <a:gd name="connsiteX4" fmla="*/ 4459 w 285589"/>
                <a:gd name="connsiteY4" fmla="*/ 2494292 h 2494292"/>
                <a:gd name="connsiteX0" fmla="*/ 621 w 281751"/>
                <a:gd name="connsiteY0" fmla="*/ 2494292 h 2494292"/>
                <a:gd name="connsiteX1" fmla="*/ 281751 w 281751"/>
                <a:gd name="connsiteY1" fmla="*/ 1342606 h 2494292"/>
                <a:gd name="connsiteX2" fmla="*/ 274776 w 281751"/>
                <a:gd name="connsiteY2" fmla="*/ 0 h 2494292"/>
                <a:gd name="connsiteX3" fmla="*/ 0 w 281751"/>
                <a:gd name="connsiteY3" fmla="*/ 1782702 h 2494292"/>
                <a:gd name="connsiteX4" fmla="*/ 621 w 281751"/>
                <a:gd name="connsiteY4" fmla="*/ 2494292 h 2494292"/>
                <a:gd name="connsiteX0" fmla="*/ 234 w 285123"/>
                <a:gd name="connsiteY0" fmla="*/ 2502266 h 2502266"/>
                <a:gd name="connsiteX1" fmla="*/ 285123 w 285123"/>
                <a:gd name="connsiteY1" fmla="*/ 1342606 h 2502266"/>
                <a:gd name="connsiteX2" fmla="*/ 278148 w 285123"/>
                <a:gd name="connsiteY2" fmla="*/ 0 h 2502266"/>
                <a:gd name="connsiteX3" fmla="*/ 3372 w 285123"/>
                <a:gd name="connsiteY3" fmla="*/ 1782702 h 2502266"/>
                <a:gd name="connsiteX4" fmla="*/ 234 w 285123"/>
                <a:gd name="connsiteY4" fmla="*/ 2502266 h 2502266"/>
                <a:gd name="connsiteX0" fmla="*/ 4379 w 289268"/>
                <a:gd name="connsiteY0" fmla="*/ 2502266 h 2502266"/>
                <a:gd name="connsiteX1" fmla="*/ 289268 w 289268"/>
                <a:gd name="connsiteY1" fmla="*/ 1342606 h 2502266"/>
                <a:gd name="connsiteX2" fmla="*/ 282293 w 289268"/>
                <a:gd name="connsiteY2" fmla="*/ 0 h 2502266"/>
                <a:gd name="connsiteX3" fmla="*/ 0 w 289268"/>
                <a:gd name="connsiteY3" fmla="*/ 1770741 h 2502266"/>
                <a:gd name="connsiteX4" fmla="*/ 4379 w 289268"/>
                <a:gd name="connsiteY4" fmla="*/ 2502266 h 2502266"/>
                <a:gd name="connsiteX0" fmla="*/ 4379 w 289268"/>
                <a:gd name="connsiteY0" fmla="*/ 2502266 h 2502266"/>
                <a:gd name="connsiteX1" fmla="*/ 289268 w 289268"/>
                <a:gd name="connsiteY1" fmla="*/ 1342606 h 2502266"/>
                <a:gd name="connsiteX2" fmla="*/ 282293 w 289268"/>
                <a:gd name="connsiteY2" fmla="*/ 0 h 2502266"/>
                <a:gd name="connsiteX3" fmla="*/ 0 w 289268"/>
                <a:gd name="connsiteY3" fmla="*/ 1770742 h 2502266"/>
                <a:gd name="connsiteX4" fmla="*/ 4379 w 289268"/>
                <a:gd name="connsiteY4" fmla="*/ 2502266 h 2502266"/>
                <a:gd name="connsiteX0" fmla="*/ 4379 w 289268"/>
                <a:gd name="connsiteY0" fmla="*/ 2514227 h 2514227"/>
                <a:gd name="connsiteX1" fmla="*/ 289268 w 289268"/>
                <a:gd name="connsiteY1" fmla="*/ 1342606 h 2514227"/>
                <a:gd name="connsiteX2" fmla="*/ 282293 w 289268"/>
                <a:gd name="connsiteY2" fmla="*/ 0 h 2514227"/>
                <a:gd name="connsiteX3" fmla="*/ 0 w 289268"/>
                <a:gd name="connsiteY3" fmla="*/ 1770742 h 2514227"/>
                <a:gd name="connsiteX4" fmla="*/ 4379 w 289268"/>
                <a:gd name="connsiteY4" fmla="*/ 2514227 h 2514227"/>
                <a:gd name="connsiteX0" fmla="*/ 4381 w 289268"/>
                <a:gd name="connsiteY0" fmla="*/ 2506016 h 2506016"/>
                <a:gd name="connsiteX1" fmla="*/ 289268 w 289268"/>
                <a:gd name="connsiteY1" fmla="*/ 1342606 h 2506016"/>
                <a:gd name="connsiteX2" fmla="*/ 282293 w 289268"/>
                <a:gd name="connsiteY2" fmla="*/ 0 h 2506016"/>
                <a:gd name="connsiteX3" fmla="*/ 0 w 289268"/>
                <a:gd name="connsiteY3" fmla="*/ 1770742 h 2506016"/>
                <a:gd name="connsiteX4" fmla="*/ 4381 w 289268"/>
                <a:gd name="connsiteY4" fmla="*/ 2506016 h 2506016"/>
                <a:gd name="connsiteX0" fmla="*/ 4383 w 289268"/>
                <a:gd name="connsiteY0" fmla="*/ 2506015 h 2506015"/>
                <a:gd name="connsiteX1" fmla="*/ 289268 w 289268"/>
                <a:gd name="connsiteY1" fmla="*/ 1342606 h 2506015"/>
                <a:gd name="connsiteX2" fmla="*/ 282293 w 289268"/>
                <a:gd name="connsiteY2" fmla="*/ 0 h 2506015"/>
                <a:gd name="connsiteX3" fmla="*/ 0 w 289268"/>
                <a:gd name="connsiteY3" fmla="*/ 1770742 h 2506015"/>
                <a:gd name="connsiteX4" fmla="*/ 4383 w 289268"/>
                <a:gd name="connsiteY4" fmla="*/ 2506015 h 2506015"/>
                <a:gd name="connsiteX0" fmla="*/ 4383 w 289268"/>
                <a:gd name="connsiteY0" fmla="*/ 2510090 h 2510090"/>
                <a:gd name="connsiteX1" fmla="*/ 289268 w 289268"/>
                <a:gd name="connsiteY1" fmla="*/ 1346681 h 2510090"/>
                <a:gd name="connsiteX2" fmla="*/ 278517 w 289268"/>
                <a:gd name="connsiteY2" fmla="*/ 0 h 2510090"/>
                <a:gd name="connsiteX3" fmla="*/ 0 w 289268"/>
                <a:gd name="connsiteY3" fmla="*/ 1774817 h 2510090"/>
                <a:gd name="connsiteX4" fmla="*/ 4383 w 289268"/>
                <a:gd name="connsiteY4" fmla="*/ 2510090 h 2510090"/>
                <a:gd name="connsiteX0" fmla="*/ 4383 w 295381"/>
                <a:gd name="connsiteY0" fmla="*/ 2521593 h 2521593"/>
                <a:gd name="connsiteX1" fmla="*/ 289268 w 295381"/>
                <a:gd name="connsiteY1" fmla="*/ 1358184 h 2521593"/>
                <a:gd name="connsiteX2" fmla="*/ 294729 w 295381"/>
                <a:gd name="connsiteY2" fmla="*/ 0 h 2521593"/>
                <a:gd name="connsiteX3" fmla="*/ 0 w 295381"/>
                <a:gd name="connsiteY3" fmla="*/ 1786320 h 2521593"/>
                <a:gd name="connsiteX4" fmla="*/ 4383 w 295381"/>
                <a:gd name="connsiteY4" fmla="*/ 2521593 h 2521593"/>
                <a:gd name="connsiteX0" fmla="*/ 338 w 291336"/>
                <a:gd name="connsiteY0" fmla="*/ 2521593 h 2521593"/>
                <a:gd name="connsiteX1" fmla="*/ 285223 w 291336"/>
                <a:gd name="connsiteY1" fmla="*/ 1358184 h 2521593"/>
                <a:gd name="connsiteX2" fmla="*/ 290684 w 291336"/>
                <a:gd name="connsiteY2" fmla="*/ 0 h 2521593"/>
                <a:gd name="connsiteX3" fmla="*/ 1358 w 291336"/>
                <a:gd name="connsiteY3" fmla="*/ 1751814 h 2521593"/>
                <a:gd name="connsiteX4" fmla="*/ 338 w 291336"/>
                <a:gd name="connsiteY4" fmla="*/ 2521593 h 2521593"/>
                <a:gd name="connsiteX0" fmla="*/ 338 w 296028"/>
                <a:gd name="connsiteY0" fmla="*/ 2521593 h 2521593"/>
                <a:gd name="connsiteX1" fmla="*/ 296028 w 296028"/>
                <a:gd name="connsiteY1" fmla="*/ 1335180 h 2521593"/>
                <a:gd name="connsiteX2" fmla="*/ 290684 w 296028"/>
                <a:gd name="connsiteY2" fmla="*/ 0 h 2521593"/>
                <a:gd name="connsiteX3" fmla="*/ 1358 w 296028"/>
                <a:gd name="connsiteY3" fmla="*/ 1751814 h 2521593"/>
                <a:gd name="connsiteX4" fmla="*/ 338 w 296028"/>
                <a:gd name="connsiteY4" fmla="*/ 2521593 h 2521593"/>
                <a:gd name="connsiteX0" fmla="*/ 4387 w 294670"/>
                <a:gd name="connsiteY0" fmla="*/ 2504340 h 2504340"/>
                <a:gd name="connsiteX1" fmla="*/ 294670 w 294670"/>
                <a:gd name="connsiteY1" fmla="*/ 1335180 h 2504340"/>
                <a:gd name="connsiteX2" fmla="*/ 289326 w 294670"/>
                <a:gd name="connsiteY2" fmla="*/ 0 h 2504340"/>
                <a:gd name="connsiteX3" fmla="*/ 0 w 294670"/>
                <a:gd name="connsiteY3" fmla="*/ 1751814 h 2504340"/>
                <a:gd name="connsiteX4" fmla="*/ 4387 w 294670"/>
                <a:gd name="connsiteY4" fmla="*/ 2504340 h 250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70" h="2504340">
                  <a:moveTo>
                    <a:pt x="4387" y="2504340"/>
                  </a:moveTo>
                  <a:lnTo>
                    <a:pt x="294670" y="1335180"/>
                  </a:lnTo>
                  <a:cubicBezTo>
                    <a:pt x="291066" y="883574"/>
                    <a:pt x="292930" y="451606"/>
                    <a:pt x="289326" y="0"/>
                  </a:cubicBezTo>
                  <a:cubicBezTo>
                    <a:pt x="196487" y="591606"/>
                    <a:pt x="92839" y="1160208"/>
                    <a:pt x="0" y="1751814"/>
                  </a:cubicBezTo>
                  <a:cubicBezTo>
                    <a:pt x="1486" y="2211537"/>
                    <a:pt x="2901" y="2044617"/>
                    <a:pt x="4387" y="250434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feld 18">
              <a:extLst>
                <a:ext uri="{FF2B5EF4-FFF2-40B4-BE49-F238E27FC236}">
                  <a16:creationId xmlns:a16="http://schemas.microsoft.com/office/drawing/2014/main" id="{E1681E3C-66B8-D045-8F23-0FA08AC3C1FD}"/>
                </a:ext>
              </a:extLst>
            </p:cNvPr>
            <p:cNvSpPr txBox="1"/>
            <p:nvPr/>
          </p:nvSpPr>
          <p:spPr>
            <a:xfrm>
              <a:off x="516959" y="4930844"/>
              <a:ext cx="1244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Which risks must be covered?</a:t>
              </a:r>
            </a:p>
          </p:txBody>
        </p:sp>
        <p:sp>
          <p:nvSpPr>
            <p:cNvPr id="68" name="Textfeld 67">
              <a:extLst>
                <a:ext uri="{FF2B5EF4-FFF2-40B4-BE49-F238E27FC236}">
                  <a16:creationId xmlns:a16="http://schemas.microsoft.com/office/drawing/2014/main" id="{27AF346F-73BB-9540-B491-2E8AA908610E}"/>
                </a:ext>
              </a:extLst>
            </p:cNvPr>
            <p:cNvSpPr txBox="1"/>
            <p:nvPr/>
          </p:nvSpPr>
          <p:spPr>
            <a:xfrm>
              <a:off x="1765908" y="4912053"/>
              <a:ext cx="12254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Who must be covered?</a:t>
              </a:r>
            </a:p>
          </p:txBody>
        </p:sp>
        <p:sp>
          <p:nvSpPr>
            <p:cNvPr id="69" name="Textfeld 68">
              <a:extLst>
                <a:ext uri="{FF2B5EF4-FFF2-40B4-BE49-F238E27FC236}">
                  <a16:creationId xmlns:a16="http://schemas.microsoft.com/office/drawing/2014/main" id="{9D16C9F8-D310-3341-8613-E5751FBF5409}"/>
                </a:ext>
              </a:extLst>
            </p:cNvPr>
            <p:cNvSpPr txBox="1"/>
            <p:nvPr/>
          </p:nvSpPr>
          <p:spPr>
            <a:xfrm>
              <a:off x="2976793" y="4923677"/>
              <a:ext cx="1244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What should be provided?</a:t>
              </a:r>
            </a:p>
          </p:txBody>
        </p:sp>
        <p:sp>
          <p:nvSpPr>
            <p:cNvPr id="70" name="Textfeld 69">
              <a:extLst>
                <a:ext uri="{FF2B5EF4-FFF2-40B4-BE49-F238E27FC236}">
                  <a16:creationId xmlns:a16="http://schemas.microsoft.com/office/drawing/2014/main" id="{4DD07B65-681B-CC48-B57D-09BCE6082489}"/>
                </a:ext>
              </a:extLst>
            </p:cNvPr>
            <p:cNvSpPr txBox="1"/>
            <p:nvPr/>
          </p:nvSpPr>
          <p:spPr>
            <a:xfrm>
              <a:off x="4205695" y="4923677"/>
              <a:ext cx="1244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What qualifies a person?</a:t>
              </a:r>
            </a:p>
          </p:txBody>
        </p:sp>
        <p:sp>
          <p:nvSpPr>
            <p:cNvPr id="71" name="Textfeld 70">
              <a:extLst>
                <a:ext uri="{FF2B5EF4-FFF2-40B4-BE49-F238E27FC236}">
                  <a16:creationId xmlns:a16="http://schemas.microsoft.com/office/drawing/2014/main" id="{7AE3BE2C-AB4D-434C-8BF3-DEB5BA1CF4CF}"/>
                </a:ext>
              </a:extLst>
            </p:cNvPr>
            <p:cNvSpPr txBox="1"/>
            <p:nvPr/>
          </p:nvSpPr>
          <p:spPr>
            <a:xfrm>
              <a:off x="5473605" y="4931412"/>
              <a:ext cx="12447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How long must benefits be paid?</a:t>
              </a:r>
            </a:p>
          </p:txBody>
        </p:sp>
        <p:sp>
          <p:nvSpPr>
            <p:cNvPr id="73" name="Freihandform 72">
              <a:extLst>
                <a:ext uri="{FF2B5EF4-FFF2-40B4-BE49-F238E27FC236}">
                  <a16:creationId xmlns:a16="http://schemas.microsoft.com/office/drawing/2014/main" id="{092A399E-5633-4842-8A9F-976FC952FC9F}"/>
                </a:ext>
              </a:extLst>
            </p:cNvPr>
            <p:cNvSpPr>
              <a:spLocks noChangeAspect="1"/>
            </p:cNvSpPr>
            <p:nvPr/>
          </p:nvSpPr>
          <p:spPr>
            <a:xfrm>
              <a:off x="4651533" y="4254072"/>
              <a:ext cx="251348" cy="251999"/>
            </a:xfrm>
            <a:custGeom>
              <a:avLst/>
              <a:gdLst>
                <a:gd name="connsiteX0" fmla="*/ 459024 w 459024"/>
                <a:gd name="connsiteY0" fmla="*/ 229512 h 459024"/>
                <a:gd name="connsiteX1" fmla="*/ 229512 w 459024"/>
                <a:gd name="connsiteY1" fmla="*/ 459024 h 459024"/>
                <a:gd name="connsiteX2" fmla="*/ 0 w 459024"/>
                <a:gd name="connsiteY2" fmla="*/ 229512 h 459024"/>
                <a:gd name="connsiteX3" fmla="*/ 229512 w 459024"/>
                <a:gd name="connsiteY3" fmla="*/ 0 h 459024"/>
                <a:gd name="connsiteX4" fmla="*/ 459024 w 459024"/>
                <a:gd name="connsiteY4" fmla="*/ 229512 h 45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4" h="459024">
                  <a:moveTo>
                    <a:pt x="459024" y="229512"/>
                  </a:moveTo>
                  <a:cubicBezTo>
                    <a:pt x="459024" y="356268"/>
                    <a:pt x="356268" y="459024"/>
                    <a:pt x="229512" y="459024"/>
                  </a:cubicBezTo>
                  <a:cubicBezTo>
                    <a:pt x="102756" y="459024"/>
                    <a:pt x="0" y="356268"/>
                    <a:pt x="0" y="229512"/>
                  </a:cubicBezTo>
                  <a:cubicBezTo>
                    <a:pt x="0" y="102756"/>
                    <a:pt x="102756" y="0"/>
                    <a:pt x="229512" y="0"/>
                  </a:cubicBezTo>
                  <a:cubicBezTo>
                    <a:pt x="356268" y="0"/>
                    <a:pt x="459024" y="102756"/>
                    <a:pt x="459024" y="229512"/>
                  </a:cubicBezTo>
                  <a:close/>
                </a:path>
              </a:pathLst>
            </a:custGeom>
            <a:solidFill>
              <a:schemeClr val="bg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grpSp>
          <p:nvGrpSpPr>
            <p:cNvPr id="75" name="Grafik 20">
              <a:extLst>
                <a:ext uri="{FF2B5EF4-FFF2-40B4-BE49-F238E27FC236}">
                  <a16:creationId xmlns:a16="http://schemas.microsoft.com/office/drawing/2014/main" id="{7AA022E1-EF39-9849-ABB3-231AD62351D7}"/>
                </a:ext>
              </a:extLst>
            </p:cNvPr>
            <p:cNvGrpSpPr>
              <a:grpSpLocks noChangeAspect="1"/>
            </p:cNvGrpSpPr>
            <p:nvPr/>
          </p:nvGrpSpPr>
          <p:grpSpPr>
            <a:xfrm>
              <a:off x="4523028" y="4300736"/>
              <a:ext cx="220914" cy="288000"/>
              <a:chOff x="4350000" y="4084409"/>
              <a:chExt cx="375554" cy="488732"/>
            </a:xfrm>
            <a:solidFill>
              <a:schemeClr val="accent2"/>
            </a:solidFill>
          </p:grpSpPr>
          <p:sp>
            <p:nvSpPr>
              <p:cNvPr id="76" name="Freihandform 75">
                <a:extLst>
                  <a:ext uri="{FF2B5EF4-FFF2-40B4-BE49-F238E27FC236}">
                    <a16:creationId xmlns:a16="http://schemas.microsoft.com/office/drawing/2014/main" id="{7716CC4D-3A75-5742-94AC-18908518AC4C}"/>
                  </a:ext>
                </a:extLst>
              </p:cNvPr>
              <p:cNvSpPr/>
              <p:nvPr/>
            </p:nvSpPr>
            <p:spPr>
              <a:xfrm>
                <a:off x="4433470" y="4084409"/>
                <a:ext cx="208614" cy="208614"/>
              </a:xfrm>
              <a:custGeom>
                <a:avLst/>
                <a:gdLst>
                  <a:gd name="connsiteX0" fmla="*/ 208615 w 208614"/>
                  <a:gd name="connsiteY0" fmla="*/ 104307 h 208614"/>
                  <a:gd name="connsiteX1" fmla="*/ 104307 w 208614"/>
                  <a:gd name="connsiteY1" fmla="*/ 208615 h 208614"/>
                  <a:gd name="connsiteX2" fmla="*/ 0 w 208614"/>
                  <a:gd name="connsiteY2" fmla="*/ 104307 h 208614"/>
                  <a:gd name="connsiteX3" fmla="*/ 104307 w 208614"/>
                  <a:gd name="connsiteY3" fmla="*/ 0 h 208614"/>
                  <a:gd name="connsiteX4" fmla="*/ 208615 w 208614"/>
                  <a:gd name="connsiteY4" fmla="*/ 104307 h 20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14" h="208614">
                    <a:moveTo>
                      <a:pt x="208615" y="104307"/>
                    </a:moveTo>
                    <a:cubicBezTo>
                      <a:pt x="208615" y="161915"/>
                      <a:pt x="161915" y="208615"/>
                      <a:pt x="104307" y="208615"/>
                    </a:cubicBezTo>
                    <a:cubicBezTo>
                      <a:pt x="46700" y="208615"/>
                      <a:pt x="0" y="161915"/>
                      <a:pt x="0" y="104307"/>
                    </a:cubicBezTo>
                    <a:cubicBezTo>
                      <a:pt x="0" y="46700"/>
                      <a:pt x="46700" y="0"/>
                      <a:pt x="104307" y="0"/>
                    </a:cubicBezTo>
                    <a:cubicBezTo>
                      <a:pt x="161915" y="0"/>
                      <a:pt x="208615" y="46700"/>
                      <a:pt x="208615" y="104307"/>
                    </a:cubicBezTo>
                    <a:close/>
                  </a:path>
                </a:pathLst>
              </a:custGeom>
              <a:solidFill>
                <a:schemeClr val="tx1"/>
              </a:solidFill>
              <a:ln w="19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77" name="Freihandform 76">
                <a:extLst>
                  <a:ext uri="{FF2B5EF4-FFF2-40B4-BE49-F238E27FC236}">
                    <a16:creationId xmlns:a16="http://schemas.microsoft.com/office/drawing/2014/main" id="{E6EDD4BA-E6CE-F646-9264-CAB3BF6EA2B7}"/>
                  </a:ext>
                </a:extLst>
              </p:cNvPr>
              <p:cNvSpPr/>
              <p:nvPr/>
            </p:nvSpPr>
            <p:spPr>
              <a:xfrm>
                <a:off x="4350000" y="4332881"/>
                <a:ext cx="375554" cy="240260"/>
              </a:xfrm>
              <a:custGeom>
                <a:avLst/>
                <a:gdLst>
                  <a:gd name="connsiteX0" fmla="*/ 375555 w 375554"/>
                  <a:gd name="connsiteY0" fmla="*/ 72082 h 240260"/>
                  <a:gd name="connsiteX1" fmla="*/ 375555 w 375554"/>
                  <a:gd name="connsiteY1" fmla="*/ 240261 h 240260"/>
                  <a:gd name="connsiteX2" fmla="*/ 312962 w 375554"/>
                  <a:gd name="connsiteY2" fmla="*/ 240261 h 240260"/>
                  <a:gd name="connsiteX3" fmla="*/ 312962 w 375554"/>
                  <a:gd name="connsiteY3" fmla="*/ 108103 h 240260"/>
                  <a:gd name="connsiteX4" fmla="*/ 292105 w 375554"/>
                  <a:gd name="connsiteY4" fmla="*/ 96096 h 240260"/>
                  <a:gd name="connsiteX5" fmla="*/ 292105 w 375554"/>
                  <a:gd name="connsiteY5" fmla="*/ 240261 h 240260"/>
                  <a:gd name="connsiteX6" fmla="*/ 83450 w 375554"/>
                  <a:gd name="connsiteY6" fmla="*/ 240261 h 240260"/>
                  <a:gd name="connsiteX7" fmla="*/ 83450 w 375554"/>
                  <a:gd name="connsiteY7" fmla="*/ 96096 h 240260"/>
                  <a:gd name="connsiteX8" fmla="*/ 62592 w 375554"/>
                  <a:gd name="connsiteY8" fmla="*/ 108103 h 240260"/>
                  <a:gd name="connsiteX9" fmla="*/ 62592 w 375554"/>
                  <a:gd name="connsiteY9" fmla="*/ 240261 h 240260"/>
                  <a:gd name="connsiteX10" fmla="*/ 0 w 375554"/>
                  <a:gd name="connsiteY10" fmla="*/ 240261 h 240260"/>
                  <a:gd name="connsiteX11" fmla="*/ 0 w 375554"/>
                  <a:gd name="connsiteY11" fmla="*/ 72082 h 240260"/>
                  <a:gd name="connsiteX12" fmla="*/ 125185 w 375554"/>
                  <a:gd name="connsiteY12" fmla="*/ 0 h 240260"/>
                  <a:gd name="connsiteX13" fmla="*/ 250370 w 375554"/>
                  <a:gd name="connsiteY13" fmla="*/ 0 h 24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554" h="240260">
                    <a:moveTo>
                      <a:pt x="375555" y="72082"/>
                    </a:moveTo>
                    <a:lnTo>
                      <a:pt x="375555" y="240261"/>
                    </a:lnTo>
                    <a:lnTo>
                      <a:pt x="312962" y="240261"/>
                    </a:lnTo>
                    <a:lnTo>
                      <a:pt x="312962" y="108103"/>
                    </a:lnTo>
                    <a:lnTo>
                      <a:pt x="292105" y="96096"/>
                    </a:lnTo>
                    <a:lnTo>
                      <a:pt x="292105" y="240261"/>
                    </a:lnTo>
                    <a:lnTo>
                      <a:pt x="83450" y="240261"/>
                    </a:lnTo>
                    <a:lnTo>
                      <a:pt x="83450" y="96096"/>
                    </a:lnTo>
                    <a:lnTo>
                      <a:pt x="62592" y="108103"/>
                    </a:lnTo>
                    <a:lnTo>
                      <a:pt x="62592" y="240261"/>
                    </a:lnTo>
                    <a:lnTo>
                      <a:pt x="0" y="240261"/>
                    </a:lnTo>
                    <a:lnTo>
                      <a:pt x="0" y="72082"/>
                    </a:lnTo>
                    <a:lnTo>
                      <a:pt x="125185" y="0"/>
                    </a:lnTo>
                    <a:lnTo>
                      <a:pt x="250370" y="0"/>
                    </a:lnTo>
                    <a:close/>
                  </a:path>
                </a:pathLst>
              </a:custGeom>
              <a:solidFill>
                <a:schemeClr val="tx1"/>
              </a:solidFill>
              <a:ln w="19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grpSp>
        <p:sp>
          <p:nvSpPr>
            <p:cNvPr id="78" name="Freihandform 77">
              <a:extLst>
                <a:ext uri="{FF2B5EF4-FFF2-40B4-BE49-F238E27FC236}">
                  <a16:creationId xmlns:a16="http://schemas.microsoft.com/office/drawing/2014/main" id="{F4E4BDD8-A0E7-AD4C-AD44-00D03935D25F}"/>
                </a:ext>
              </a:extLst>
            </p:cNvPr>
            <p:cNvSpPr>
              <a:spLocks noChangeAspect="1"/>
            </p:cNvSpPr>
            <p:nvPr/>
          </p:nvSpPr>
          <p:spPr>
            <a:xfrm>
              <a:off x="4571779" y="4302359"/>
              <a:ext cx="275116" cy="288000"/>
            </a:xfrm>
            <a:custGeom>
              <a:avLst/>
              <a:gdLst>
                <a:gd name="connsiteX0" fmla="*/ 438147 w 459024"/>
                <a:gd name="connsiteY0" fmla="*/ 228234 h 480521"/>
                <a:gd name="connsiteX1" fmla="*/ 459024 w 459024"/>
                <a:gd name="connsiteY1" fmla="*/ 216227 h 480521"/>
                <a:gd name="connsiteX2" fmla="*/ 459024 w 459024"/>
                <a:gd name="connsiteY2" fmla="*/ 192193 h 480521"/>
                <a:gd name="connsiteX3" fmla="*/ 354697 w 459024"/>
                <a:gd name="connsiteY3" fmla="*/ 132137 h 480521"/>
                <a:gd name="connsiteX4" fmla="*/ 354697 w 459024"/>
                <a:gd name="connsiteY4" fmla="*/ 12007 h 480521"/>
                <a:gd name="connsiteX5" fmla="*/ 333840 w 459024"/>
                <a:gd name="connsiteY5" fmla="*/ 0 h 480521"/>
                <a:gd name="connsiteX6" fmla="*/ 312962 w 459024"/>
                <a:gd name="connsiteY6" fmla="*/ 12007 h 480521"/>
                <a:gd name="connsiteX7" fmla="*/ 312962 w 459024"/>
                <a:gd name="connsiteY7" fmla="*/ 156171 h 480521"/>
                <a:gd name="connsiteX8" fmla="*/ 41735 w 459024"/>
                <a:gd name="connsiteY8" fmla="*/ 240261 h 480521"/>
                <a:gd name="connsiteX9" fmla="*/ 41735 w 459024"/>
                <a:gd name="connsiteY9" fmla="*/ 336357 h 480521"/>
                <a:gd name="connsiteX10" fmla="*/ 166920 w 459024"/>
                <a:gd name="connsiteY10" fmla="*/ 336357 h 480521"/>
                <a:gd name="connsiteX11" fmla="*/ 166920 w 459024"/>
                <a:gd name="connsiteY11" fmla="*/ 240261 h 480521"/>
                <a:gd name="connsiteX12" fmla="*/ 208655 w 459024"/>
                <a:gd name="connsiteY12" fmla="*/ 264275 h 480521"/>
                <a:gd name="connsiteX13" fmla="*/ 208655 w 459024"/>
                <a:gd name="connsiteY13" fmla="*/ 480521 h 480521"/>
                <a:gd name="connsiteX14" fmla="*/ 0 w 459024"/>
                <a:gd name="connsiteY14" fmla="*/ 480521 h 480521"/>
                <a:gd name="connsiteX15" fmla="*/ 0 w 459024"/>
                <a:gd name="connsiteY15" fmla="*/ 264275 h 4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024" h="480521">
                  <a:moveTo>
                    <a:pt x="438147" y="228234"/>
                  </a:moveTo>
                  <a:lnTo>
                    <a:pt x="459024" y="216227"/>
                  </a:lnTo>
                  <a:lnTo>
                    <a:pt x="459024" y="192193"/>
                  </a:lnTo>
                  <a:lnTo>
                    <a:pt x="354697" y="132137"/>
                  </a:lnTo>
                  <a:lnTo>
                    <a:pt x="354697" y="12007"/>
                  </a:lnTo>
                  <a:lnTo>
                    <a:pt x="333840" y="0"/>
                  </a:lnTo>
                  <a:lnTo>
                    <a:pt x="312962" y="12007"/>
                  </a:lnTo>
                  <a:lnTo>
                    <a:pt x="312962" y="156171"/>
                  </a:lnTo>
                  <a:close/>
                  <a:moveTo>
                    <a:pt x="41735" y="240261"/>
                  </a:moveTo>
                  <a:lnTo>
                    <a:pt x="41735" y="336357"/>
                  </a:lnTo>
                  <a:lnTo>
                    <a:pt x="166920" y="336357"/>
                  </a:lnTo>
                  <a:lnTo>
                    <a:pt x="166920" y="240261"/>
                  </a:lnTo>
                  <a:lnTo>
                    <a:pt x="208655" y="264275"/>
                  </a:lnTo>
                  <a:lnTo>
                    <a:pt x="208655" y="480521"/>
                  </a:lnTo>
                  <a:lnTo>
                    <a:pt x="0" y="480521"/>
                  </a:lnTo>
                  <a:lnTo>
                    <a:pt x="0" y="264275"/>
                  </a:lnTo>
                  <a:close/>
                </a:path>
              </a:pathLst>
            </a:custGeom>
            <a:solidFill>
              <a:schemeClr val="tx1"/>
            </a:solidFill>
            <a:ln w="19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pic>
          <p:nvPicPr>
            <p:cNvPr id="80" name="Grafik 79">
              <a:extLst>
                <a:ext uri="{FF2B5EF4-FFF2-40B4-BE49-F238E27FC236}">
                  <a16:creationId xmlns:a16="http://schemas.microsoft.com/office/drawing/2014/main" id="{D5882CAF-EB19-DA48-BCEA-DF2149252625}"/>
                </a:ext>
              </a:extLst>
            </p:cNvPr>
            <p:cNvPicPr>
              <a:picLocks noChangeAspect="1"/>
            </p:cNvPicPr>
            <p:nvPr/>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9033" t="32419" r="28185" b="40295"/>
            <a:stretch/>
          </p:blipFill>
          <p:spPr>
            <a:xfrm>
              <a:off x="3044735" y="4227659"/>
              <a:ext cx="588557" cy="375369"/>
            </a:xfrm>
            <a:prstGeom prst="rect">
              <a:avLst/>
            </a:prstGeom>
          </p:spPr>
        </p:pic>
        <p:pic>
          <p:nvPicPr>
            <p:cNvPr id="82" name="Grafik 81">
              <a:extLst>
                <a:ext uri="{FF2B5EF4-FFF2-40B4-BE49-F238E27FC236}">
                  <a16:creationId xmlns:a16="http://schemas.microsoft.com/office/drawing/2014/main" id="{54A25A47-B1C3-8347-A40C-734886BAC56C}"/>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11880" t="22395" r="3133" b="20618"/>
            <a:stretch/>
          </p:blipFill>
          <p:spPr>
            <a:xfrm flipH="1">
              <a:off x="2354112" y="4206924"/>
              <a:ext cx="561600" cy="376576"/>
            </a:xfrm>
            <a:prstGeom prst="rect">
              <a:avLst/>
            </a:prstGeom>
          </p:spPr>
        </p:pic>
        <p:sp>
          <p:nvSpPr>
            <p:cNvPr id="86" name="Freihandform 85">
              <a:extLst>
                <a:ext uri="{FF2B5EF4-FFF2-40B4-BE49-F238E27FC236}">
                  <a16:creationId xmlns:a16="http://schemas.microsoft.com/office/drawing/2014/main" id="{AC4118E9-A754-5E41-B726-49825A53386C}"/>
                </a:ext>
              </a:extLst>
            </p:cNvPr>
            <p:cNvSpPr>
              <a:spLocks noChangeAspect="1"/>
            </p:cNvSpPr>
            <p:nvPr/>
          </p:nvSpPr>
          <p:spPr>
            <a:xfrm>
              <a:off x="1880981" y="4301708"/>
              <a:ext cx="175940" cy="288000"/>
            </a:xfrm>
            <a:custGeom>
              <a:avLst/>
              <a:gdLst>
                <a:gd name="connsiteX0" fmla="*/ 1391832 w 1391831"/>
                <a:gd name="connsiteY0" fmla="*/ 629518 h 1888839"/>
                <a:gd name="connsiteX1" fmla="*/ 1243043 w 1391831"/>
                <a:gd name="connsiteY1" fmla="*/ 372113 h 1888839"/>
                <a:gd name="connsiteX2" fmla="*/ 1044469 w 1391831"/>
                <a:gd name="connsiteY2" fmla="*/ 257785 h 1888839"/>
                <a:gd name="connsiteX3" fmla="*/ 1193066 w 1391831"/>
                <a:gd name="connsiteY3" fmla="*/ 171920 h 1888839"/>
                <a:gd name="connsiteX4" fmla="*/ 1143470 w 1391831"/>
                <a:gd name="connsiteY4" fmla="*/ 86150 h 1888839"/>
                <a:gd name="connsiteX5" fmla="*/ 994206 w 1391831"/>
                <a:gd name="connsiteY5" fmla="*/ 0 h 1888839"/>
                <a:gd name="connsiteX6" fmla="*/ 596486 w 1391831"/>
                <a:gd name="connsiteY6" fmla="*/ 0 h 1888839"/>
                <a:gd name="connsiteX7" fmla="*/ 0 w 1391831"/>
                <a:gd name="connsiteY7" fmla="*/ 343460 h 1888839"/>
                <a:gd name="connsiteX8" fmla="*/ 0 w 1391831"/>
                <a:gd name="connsiteY8" fmla="*/ 572401 h 1888839"/>
                <a:gd name="connsiteX9" fmla="*/ 397625 w 1391831"/>
                <a:gd name="connsiteY9" fmla="*/ 801343 h 1888839"/>
                <a:gd name="connsiteX10" fmla="*/ 397721 w 1391831"/>
                <a:gd name="connsiteY10" fmla="*/ 801248 h 1888839"/>
                <a:gd name="connsiteX11" fmla="*/ 397721 w 1391831"/>
                <a:gd name="connsiteY11" fmla="*/ 801343 h 1888839"/>
                <a:gd name="connsiteX12" fmla="*/ 497103 w 1391831"/>
                <a:gd name="connsiteY12" fmla="*/ 1888839 h 1888839"/>
                <a:gd name="connsiteX13" fmla="*/ 695963 w 1391831"/>
                <a:gd name="connsiteY13" fmla="*/ 1888839 h 1888839"/>
                <a:gd name="connsiteX14" fmla="*/ 795346 w 1391831"/>
                <a:gd name="connsiteY14" fmla="*/ 801343 h 1888839"/>
                <a:gd name="connsiteX15" fmla="*/ 1093589 w 1391831"/>
                <a:gd name="connsiteY15" fmla="*/ 1888839 h 1888839"/>
                <a:gd name="connsiteX16" fmla="*/ 1292449 w 1391831"/>
                <a:gd name="connsiteY16" fmla="*/ 1888839 h 1888839"/>
                <a:gd name="connsiteX17" fmla="*/ 1193066 w 1391831"/>
                <a:gd name="connsiteY17" fmla="*/ 915766 h 1888839"/>
                <a:gd name="connsiteX18" fmla="*/ 1243043 w 1391831"/>
                <a:gd name="connsiteY18" fmla="*/ 886922 h 1888839"/>
                <a:gd name="connsiteX19" fmla="*/ 1391832 w 1391831"/>
                <a:gd name="connsiteY19" fmla="*/ 629518 h 1888839"/>
                <a:gd name="connsiteX20" fmla="*/ 437416 w 1391831"/>
                <a:gd name="connsiteY20" fmla="*/ 595153 h 1888839"/>
                <a:gd name="connsiteX21" fmla="*/ 198765 w 1391831"/>
                <a:gd name="connsiteY21" fmla="*/ 457788 h 1888839"/>
                <a:gd name="connsiteX22" fmla="*/ 497008 w 1391831"/>
                <a:gd name="connsiteY22" fmla="*/ 286058 h 1888839"/>
                <a:gd name="connsiteX23" fmla="*/ 437416 w 1391831"/>
                <a:gd name="connsiteY23" fmla="*/ 595153 h 188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1831" h="1888839">
                  <a:moveTo>
                    <a:pt x="1391832" y="629518"/>
                  </a:moveTo>
                  <a:cubicBezTo>
                    <a:pt x="1391832" y="523281"/>
                    <a:pt x="1335096" y="425136"/>
                    <a:pt x="1243043" y="372113"/>
                  </a:cubicBezTo>
                  <a:lnTo>
                    <a:pt x="1044469" y="257785"/>
                  </a:lnTo>
                  <a:cubicBezTo>
                    <a:pt x="1110533" y="295863"/>
                    <a:pt x="1193066" y="248171"/>
                    <a:pt x="1193066" y="171920"/>
                  </a:cubicBezTo>
                  <a:cubicBezTo>
                    <a:pt x="1193066" y="136508"/>
                    <a:pt x="1174123" y="103761"/>
                    <a:pt x="1143470" y="86150"/>
                  </a:cubicBezTo>
                  <a:lnTo>
                    <a:pt x="994206" y="0"/>
                  </a:lnTo>
                  <a:lnTo>
                    <a:pt x="596486" y="0"/>
                  </a:lnTo>
                  <a:lnTo>
                    <a:pt x="0" y="343460"/>
                  </a:lnTo>
                  <a:lnTo>
                    <a:pt x="0" y="572401"/>
                  </a:lnTo>
                  <a:lnTo>
                    <a:pt x="397625" y="801343"/>
                  </a:lnTo>
                  <a:lnTo>
                    <a:pt x="397721" y="801248"/>
                  </a:lnTo>
                  <a:lnTo>
                    <a:pt x="397721" y="801343"/>
                  </a:lnTo>
                  <a:lnTo>
                    <a:pt x="497103" y="1888839"/>
                  </a:lnTo>
                  <a:lnTo>
                    <a:pt x="695963" y="1888839"/>
                  </a:lnTo>
                  <a:lnTo>
                    <a:pt x="795346" y="801343"/>
                  </a:lnTo>
                  <a:lnTo>
                    <a:pt x="1093589" y="1888839"/>
                  </a:lnTo>
                  <a:lnTo>
                    <a:pt x="1292449" y="1888839"/>
                  </a:lnTo>
                  <a:lnTo>
                    <a:pt x="1193066" y="915766"/>
                  </a:lnTo>
                  <a:lnTo>
                    <a:pt x="1243043" y="886922"/>
                  </a:lnTo>
                  <a:cubicBezTo>
                    <a:pt x="1335099" y="833899"/>
                    <a:pt x="1391831" y="735752"/>
                    <a:pt x="1391832" y="629518"/>
                  </a:cubicBezTo>
                  <a:close/>
                  <a:moveTo>
                    <a:pt x="437416" y="595153"/>
                  </a:moveTo>
                  <a:lnTo>
                    <a:pt x="198765" y="457788"/>
                  </a:lnTo>
                  <a:lnTo>
                    <a:pt x="497008" y="286058"/>
                  </a:lnTo>
                  <a:lnTo>
                    <a:pt x="437416" y="595153"/>
                  </a:lnTo>
                  <a:close/>
                </a:path>
              </a:pathLst>
            </a:custGeom>
            <a:solidFill>
              <a:schemeClr val="tx1"/>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87" name="Freihandform 86">
              <a:extLst>
                <a:ext uri="{FF2B5EF4-FFF2-40B4-BE49-F238E27FC236}">
                  <a16:creationId xmlns:a16="http://schemas.microsoft.com/office/drawing/2014/main" id="{663CC5EE-536E-064A-8831-18828E1BFBFA}"/>
                </a:ext>
              </a:extLst>
            </p:cNvPr>
            <p:cNvSpPr>
              <a:spLocks noChangeAspect="1"/>
            </p:cNvSpPr>
            <p:nvPr/>
          </p:nvSpPr>
          <p:spPr>
            <a:xfrm>
              <a:off x="1810240" y="4101328"/>
              <a:ext cx="325207" cy="180000"/>
            </a:xfrm>
            <a:custGeom>
              <a:avLst/>
              <a:gdLst>
                <a:gd name="connsiteX0" fmla="*/ 1292449 w 2584802"/>
                <a:gd name="connsiteY0" fmla="*/ 0 h 1430670"/>
                <a:gd name="connsiteX1" fmla="*/ 0 w 2584802"/>
                <a:gd name="connsiteY1" fmla="*/ 1292449 h 1430670"/>
                <a:gd name="connsiteX2" fmla="*/ 0 w 2584802"/>
                <a:gd name="connsiteY2" fmla="*/ 1430671 h 1430670"/>
                <a:gd name="connsiteX3" fmla="*/ 197528 w 2584802"/>
                <a:gd name="connsiteY3" fmla="*/ 1430671 h 1430670"/>
                <a:gd name="connsiteX4" fmla="*/ 197528 w 2584802"/>
                <a:gd name="connsiteY4" fmla="*/ 1292449 h 1430670"/>
                <a:gd name="connsiteX5" fmla="*/ 1292354 w 2584802"/>
                <a:gd name="connsiteY5" fmla="*/ 198860 h 1430670"/>
                <a:gd name="connsiteX6" fmla="*/ 2385942 w 2584802"/>
                <a:gd name="connsiteY6" fmla="*/ 1292449 h 1430670"/>
                <a:gd name="connsiteX7" fmla="*/ 2385942 w 2584802"/>
                <a:gd name="connsiteY7" fmla="*/ 1429909 h 1430670"/>
                <a:gd name="connsiteX8" fmla="*/ 2584803 w 2584802"/>
                <a:gd name="connsiteY8" fmla="*/ 1430385 h 1430670"/>
                <a:gd name="connsiteX9" fmla="*/ 2584803 w 2584802"/>
                <a:gd name="connsiteY9" fmla="*/ 1292449 h 1430670"/>
                <a:gd name="connsiteX10" fmla="*/ 1292449 w 2584802"/>
                <a:gd name="connsiteY10" fmla="*/ 0 h 14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4802" h="1430670">
                  <a:moveTo>
                    <a:pt x="1292449" y="0"/>
                  </a:moveTo>
                  <a:cubicBezTo>
                    <a:pt x="578684" y="0"/>
                    <a:pt x="0" y="578589"/>
                    <a:pt x="0" y="1292449"/>
                  </a:cubicBezTo>
                  <a:lnTo>
                    <a:pt x="0" y="1430671"/>
                  </a:lnTo>
                  <a:lnTo>
                    <a:pt x="197528" y="1430671"/>
                  </a:lnTo>
                  <a:lnTo>
                    <a:pt x="197528" y="1292449"/>
                  </a:lnTo>
                  <a:cubicBezTo>
                    <a:pt x="197528" y="688443"/>
                    <a:pt x="688443" y="198860"/>
                    <a:pt x="1292354" y="198860"/>
                  </a:cubicBezTo>
                  <a:cubicBezTo>
                    <a:pt x="1896360" y="198860"/>
                    <a:pt x="2385942" y="688443"/>
                    <a:pt x="2385942" y="1292449"/>
                  </a:cubicBezTo>
                  <a:lnTo>
                    <a:pt x="2385942" y="1429909"/>
                  </a:lnTo>
                  <a:lnTo>
                    <a:pt x="2584803" y="1430385"/>
                  </a:lnTo>
                  <a:lnTo>
                    <a:pt x="2584803" y="1292449"/>
                  </a:lnTo>
                  <a:cubicBezTo>
                    <a:pt x="2584898" y="578589"/>
                    <a:pt x="2006309" y="0"/>
                    <a:pt x="1292449" y="0"/>
                  </a:cubicBezTo>
                  <a:close/>
                </a:path>
              </a:pathLst>
            </a:custGeom>
            <a:solidFill>
              <a:schemeClr val="tx1"/>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88" name="Freihandform 87">
              <a:extLst>
                <a:ext uri="{FF2B5EF4-FFF2-40B4-BE49-F238E27FC236}">
                  <a16:creationId xmlns:a16="http://schemas.microsoft.com/office/drawing/2014/main" id="{D607B1D3-234D-4347-8FB1-2BED11E4C147}"/>
                </a:ext>
              </a:extLst>
            </p:cNvPr>
            <p:cNvSpPr>
              <a:spLocks noChangeAspect="1"/>
            </p:cNvSpPr>
            <p:nvPr/>
          </p:nvSpPr>
          <p:spPr>
            <a:xfrm>
              <a:off x="1875635" y="4195972"/>
              <a:ext cx="162017" cy="108000"/>
            </a:xfrm>
            <a:custGeom>
              <a:avLst/>
              <a:gdLst>
                <a:gd name="connsiteX0" fmla="*/ 298243 w 894537"/>
                <a:gd name="connsiteY0" fmla="*/ 292341 h 596295"/>
                <a:gd name="connsiteX1" fmla="*/ 298243 w 894537"/>
                <a:gd name="connsiteY1" fmla="*/ 298148 h 596295"/>
                <a:gd name="connsiteX2" fmla="*/ 596391 w 894537"/>
                <a:gd name="connsiteY2" fmla="*/ 596295 h 596295"/>
                <a:gd name="connsiteX3" fmla="*/ 894538 w 894537"/>
                <a:gd name="connsiteY3" fmla="*/ 298148 h 596295"/>
                <a:gd name="connsiteX4" fmla="*/ 596391 w 894537"/>
                <a:gd name="connsiteY4" fmla="*/ 0 h 596295"/>
                <a:gd name="connsiteX5" fmla="*/ 366402 w 894537"/>
                <a:gd name="connsiteY5" fmla="*/ 108426 h 596295"/>
                <a:gd name="connsiteX6" fmla="*/ 298243 w 894537"/>
                <a:gd name="connsiteY6" fmla="*/ 69206 h 596295"/>
                <a:gd name="connsiteX7" fmla="*/ 99383 w 894537"/>
                <a:gd name="connsiteY7" fmla="*/ 183724 h 596295"/>
                <a:gd name="connsiteX8" fmla="*/ 99383 w 894537"/>
                <a:gd name="connsiteY8" fmla="*/ 412666 h 596295"/>
                <a:gd name="connsiteX9" fmla="*/ 0 w 894537"/>
                <a:gd name="connsiteY9" fmla="*/ 469878 h 596295"/>
                <a:gd name="connsiteX10" fmla="*/ 198860 w 894537"/>
                <a:gd name="connsiteY10" fmla="*/ 584396 h 596295"/>
                <a:gd name="connsiteX11" fmla="*/ 298243 w 894537"/>
                <a:gd name="connsiteY11" fmla="*/ 527184 h 596295"/>
                <a:gd name="connsiteX12" fmla="*/ 298243 w 894537"/>
                <a:gd name="connsiteY12" fmla="*/ 292341 h 5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37" h="596295">
                  <a:moveTo>
                    <a:pt x="298243" y="292341"/>
                  </a:moveTo>
                  <a:lnTo>
                    <a:pt x="298243" y="298148"/>
                  </a:lnTo>
                  <a:cubicBezTo>
                    <a:pt x="298243" y="462833"/>
                    <a:pt x="431705" y="596295"/>
                    <a:pt x="596391" y="596295"/>
                  </a:cubicBezTo>
                  <a:cubicBezTo>
                    <a:pt x="761076" y="596295"/>
                    <a:pt x="894538" y="462833"/>
                    <a:pt x="894538" y="298148"/>
                  </a:cubicBezTo>
                  <a:cubicBezTo>
                    <a:pt x="894538" y="133462"/>
                    <a:pt x="761076" y="0"/>
                    <a:pt x="596391" y="0"/>
                  </a:cubicBezTo>
                  <a:cubicBezTo>
                    <a:pt x="503767" y="0"/>
                    <a:pt x="421043" y="42266"/>
                    <a:pt x="366402" y="108426"/>
                  </a:cubicBezTo>
                  <a:lnTo>
                    <a:pt x="298243" y="69206"/>
                  </a:lnTo>
                  <a:lnTo>
                    <a:pt x="99383" y="183724"/>
                  </a:lnTo>
                  <a:lnTo>
                    <a:pt x="99383" y="412666"/>
                  </a:lnTo>
                  <a:lnTo>
                    <a:pt x="0" y="469878"/>
                  </a:lnTo>
                  <a:lnTo>
                    <a:pt x="198860" y="584396"/>
                  </a:lnTo>
                  <a:lnTo>
                    <a:pt x="298243" y="527184"/>
                  </a:lnTo>
                  <a:lnTo>
                    <a:pt x="298243" y="292341"/>
                  </a:lnTo>
                  <a:close/>
                </a:path>
              </a:pathLst>
            </a:custGeom>
            <a:solidFill>
              <a:schemeClr val="tx1"/>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pic>
          <p:nvPicPr>
            <p:cNvPr id="90" name="Grafik 89">
              <a:extLst>
                <a:ext uri="{FF2B5EF4-FFF2-40B4-BE49-F238E27FC236}">
                  <a16:creationId xmlns:a16="http://schemas.microsoft.com/office/drawing/2014/main" id="{6503A776-AE79-7946-BABB-F4F5BF8F2B20}"/>
                </a:ext>
              </a:extLst>
            </p:cNvPr>
            <p:cNvPicPr>
              <a:picLocks noChangeAspect="1"/>
            </p:cNvPicPr>
            <p:nvPr/>
          </p:nvPicPr>
          <p:blipFill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l="19480" t="17905" r="23325" b="19856"/>
            <a:stretch/>
          </p:blipFill>
          <p:spPr>
            <a:xfrm>
              <a:off x="3784878" y="4098608"/>
              <a:ext cx="471719" cy="513314"/>
            </a:xfrm>
            <a:prstGeom prst="rect">
              <a:avLst/>
            </a:prstGeom>
          </p:spPr>
        </p:pic>
      </p:grpSp>
      <p:sp>
        <p:nvSpPr>
          <p:cNvPr id="5" name="Textfeld 4">
            <a:extLst>
              <a:ext uri="{FF2B5EF4-FFF2-40B4-BE49-F238E27FC236}">
                <a16:creationId xmlns:a16="http://schemas.microsoft.com/office/drawing/2014/main" id="{32228181-85ED-FAC9-9D81-B80E7C3BF740}"/>
              </a:ext>
            </a:extLst>
          </p:cNvPr>
          <p:cNvSpPr txBox="1"/>
          <p:nvPr/>
        </p:nvSpPr>
        <p:spPr>
          <a:xfrm>
            <a:off x="7029346" y="2336227"/>
            <a:ext cx="46896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A3C4B"/>
                </a:solidFill>
                <a:effectLst/>
                <a:uLnTx/>
                <a:uFillTx/>
                <a:latin typeface="Arial" panose="020B0604020202020204"/>
                <a:ea typeface="+mn-ea"/>
                <a:cs typeface="+mn-cs"/>
              </a:rPr>
              <a:t>Qualitative and quantitative benchmarks which together determine the minimum standards of social protection </a:t>
            </a:r>
          </a:p>
        </p:txBody>
      </p:sp>
      <p:sp>
        <p:nvSpPr>
          <p:cNvPr id="53" name="Textfeld 52">
            <a:extLst>
              <a:ext uri="{FF2B5EF4-FFF2-40B4-BE49-F238E27FC236}">
                <a16:creationId xmlns:a16="http://schemas.microsoft.com/office/drawing/2014/main" id="{DB4037A0-C678-018B-66B1-D36C78E470CA}"/>
              </a:ext>
            </a:extLst>
          </p:cNvPr>
          <p:cNvSpPr txBox="1"/>
          <p:nvPr/>
        </p:nvSpPr>
        <p:spPr>
          <a:xfrm>
            <a:off x="7493063" y="3356992"/>
            <a:ext cx="443558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Definition of contingency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Persons protected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Type and level of benefits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Entitlement conditions, including qualifying period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rPr>
              <a:t>Duration of benefit and waiting period  </a:t>
            </a:r>
          </a:p>
        </p:txBody>
      </p:sp>
    </p:spTree>
    <p:extLst>
      <p:ext uri="{BB962C8B-B14F-4D97-AF65-F5344CB8AC3E}">
        <p14:creationId xmlns:p14="http://schemas.microsoft.com/office/powerpoint/2010/main" val="404625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56" y="132968"/>
            <a:ext cx="10144805" cy="2010227"/>
          </a:xfrm>
        </p:spPr>
        <p:txBody>
          <a:bodyPr/>
          <a:lstStyle/>
          <a:p>
            <a:r>
              <a:rPr lang="en-GB" dirty="0"/>
              <a:t>International Social Security Standards: reference for building universal social protection systems</a:t>
            </a:r>
          </a:p>
        </p:txBody>
      </p:sp>
      <p:sp>
        <p:nvSpPr>
          <p:cNvPr id="6" name="Footer Placeholder 5"/>
          <p:cNvSpPr>
            <a:spLocks noGrp="1"/>
          </p:cNvSpPr>
          <p:nvPr>
            <p:ph type="ftr" sz="quarter" idx="11"/>
          </p:nvPr>
        </p:nvSpPr>
        <p:spPr/>
        <p:txBody>
          <a:bodyPr/>
          <a:lstStyle/>
          <a:p>
            <a:r>
              <a:rPr lang="en-GB" dirty="0"/>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16</a:t>
            </a:fld>
            <a:endParaRPr lang="en-GB"/>
          </a:p>
        </p:txBody>
      </p:sp>
      <p:sp>
        <p:nvSpPr>
          <p:cNvPr id="8" name="Content Placeholder 2">
            <a:extLst>
              <a:ext uri="{FF2B5EF4-FFF2-40B4-BE49-F238E27FC236}">
                <a16:creationId xmlns:a16="http://schemas.microsoft.com/office/drawing/2014/main" id="{A96728EF-334C-104E-BC07-1692D27CA5CF}"/>
              </a:ext>
            </a:extLst>
          </p:cNvPr>
          <p:cNvSpPr txBox="1">
            <a:spLocks/>
          </p:cNvSpPr>
          <p:nvPr/>
        </p:nvSpPr>
        <p:spPr>
          <a:xfrm>
            <a:off x="6462927" y="1491439"/>
            <a:ext cx="5137378" cy="502586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n-GB" dirty="0">
                <a:solidFill>
                  <a:srgbClr val="FF0000"/>
                </a:solidFill>
              </a:rPr>
              <a:t>General Surveys on particular subject area in member States that have or have not ratified convention</a:t>
            </a:r>
          </a:p>
          <a:p>
            <a:pPr marL="0" lvl="2" indent="0">
              <a:buNone/>
            </a:pPr>
            <a:endParaRPr lang="en-GB" dirty="0">
              <a:solidFill>
                <a:srgbClr val="FF0000"/>
              </a:solidFill>
            </a:endParaRPr>
          </a:p>
          <a:p>
            <a:pPr marL="0" lvl="2" indent="0">
              <a:buNone/>
            </a:pPr>
            <a:r>
              <a:rPr lang="en-GB" b="1" dirty="0"/>
              <a:t>General Survey on Social Protection Floors R 202, 2019</a:t>
            </a:r>
          </a:p>
          <a:p>
            <a:pPr lvl="2"/>
            <a:r>
              <a:rPr lang="en-GB" b="1" dirty="0"/>
              <a:t> </a:t>
            </a:r>
            <a:r>
              <a:rPr lang="en-GB" dirty="0"/>
              <a:t>reports by 114 governments and observations submitted by 11 employers’ and 44 workers’ organizations </a:t>
            </a:r>
          </a:p>
          <a:p>
            <a:pPr lvl="2"/>
            <a:endParaRPr lang="en-GB" dirty="0"/>
          </a:p>
          <a:p>
            <a:pPr lvl="2"/>
            <a:r>
              <a:rPr lang="en-GB" b="1" dirty="0"/>
              <a:t>General Survey 2025 on Employment Injury </a:t>
            </a:r>
            <a:r>
              <a:rPr lang="en-GB" dirty="0"/>
              <a:t>(submissions of reports until February 2024)</a:t>
            </a:r>
          </a:p>
          <a:p>
            <a:pPr lvl="2"/>
            <a:endParaRPr lang="en-GB" dirty="0"/>
          </a:p>
          <a:p>
            <a:pPr marL="0" lvl="2" indent="0">
              <a:buNone/>
            </a:pPr>
            <a:r>
              <a:rPr lang="en-GB" sz="2400" dirty="0">
                <a:solidFill>
                  <a:schemeClr val="accent2"/>
                </a:solidFill>
              </a:rPr>
              <a:t>Quantitative data collection instruments</a:t>
            </a:r>
          </a:p>
          <a:p>
            <a:pPr lvl="2"/>
            <a:endParaRPr lang="en-GB" b="1" dirty="0"/>
          </a:p>
        </p:txBody>
      </p:sp>
      <p:sp>
        <p:nvSpPr>
          <p:cNvPr id="11" name="Abgerundetes Rechteck 10">
            <a:extLst>
              <a:ext uri="{FF2B5EF4-FFF2-40B4-BE49-F238E27FC236}">
                <a16:creationId xmlns:a16="http://schemas.microsoft.com/office/drawing/2014/main" id="{43D5F2E0-5B20-1F47-9B5F-38F42EF191A1}"/>
              </a:ext>
            </a:extLst>
          </p:cNvPr>
          <p:cNvSpPr/>
          <p:nvPr/>
        </p:nvSpPr>
        <p:spPr>
          <a:xfrm>
            <a:off x="8070656" y="6169489"/>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5" name="Abgerundetes Rechteck 10">
            <a:extLst>
              <a:ext uri="{FF2B5EF4-FFF2-40B4-BE49-F238E27FC236}">
                <a16:creationId xmlns:a16="http://schemas.microsoft.com/office/drawing/2014/main" id="{B56E1844-E56F-F64A-B3CB-CD77A2CF921B}"/>
              </a:ext>
            </a:extLst>
          </p:cNvPr>
          <p:cNvSpPr/>
          <p:nvPr/>
        </p:nvSpPr>
        <p:spPr>
          <a:xfrm rot="441732">
            <a:off x="8118468" y="5233164"/>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6" name="Abgerundetes Rechteck 10">
            <a:extLst>
              <a:ext uri="{FF2B5EF4-FFF2-40B4-BE49-F238E27FC236}">
                <a16:creationId xmlns:a16="http://schemas.microsoft.com/office/drawing/2014/main" id="{EE0310EC-5D39-BC43-9886-F3976EE19ECE}"/>
              </a:ext>
            </a:extLst>
          </p:cNvPr>
          <p:cNvSpPr/>
          <p:nvPr/>
        </p:nvSpPr>
        <p:spPr>
          <a:xfrm rot="810626">
            <a:off x="8315694" y="4372560"/>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Abgerundetes Rechteck 10">
            <a:extLst>
              <a:ext uri="{FF2B5EF4-FFF2-40B4-BE49-F238E27FC236}">
                <a16:creationId xmlns:a16="http://schemas.microsoft.com/office/drawing/2014/main" id="{61D60E95-CD57-2F4E-AC27-483F55CC4426}"/>
              </a:ext>
            </a:extLst>
          </p:cNvPr>
          <p:cNvSpPr/>
          <p:nvPr/>
        </p:nvSpPr>
        <p:spPr>
          <a:xfrm rot="428537">
            <a:off x="8514170" y="3477780"/>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Abgerundetes Rechteck 10">
            <a:extLst>
              <a:ext uri="{FF2B5EF4-FFF2-40B4-BE49-F238E27FC236}">
                <a16:creationId xmlns:a16="http://schemas.microsoft.com/office/drawing/2014/main" id="{8471CE18-1F4E-C246-8D55-C78D5C80B6EF}"/>
              </a:ext>
            </a:extLst>
          </p:cNvPr>
          <p:cNvSpPr/>
          <p:nvPr/>
        </p:nvSpPr>
        <p:spPr>
          <a:xfrm>
            <a:off x="8391484" y="1640116"/>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9" name="Abgerundetes Rechteck 10">
            <a:extLst>
              <a:ext uri="{FF2B5EF4-FFF2-40B4-BE49-F238E27FC236}">
                <a16:creationId xmlns:a16="http://schemas.microsoft.com/office/drawing/2014/main" id="{4AFA6AA9-8D19-DD44-985F-5627DE703E4F}"/>
              </a:ext>
            </a:extLst>
          </p:cNvPr>
          <p:cNvSpPr/>
          <p:nvPr/>
        </p:nvSpPr>
        <p:spPr>
          <a:xfrm rot="21140141">
            <a:off x="8503878" y="1731852"/>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0" name="Abgerundetes Rechteck 10">
            <a:extLst>
              <a:ext uri="{FF2B5EF4-FFF2-40B4-BE49-F238E27FC236}">
                <a16:creationId xmlns:a16="http://schemas.microsoft.com/office/drawing/2014/main" id="{48B85E64-49F8-EB4A-AD62-38477CEBDA15}"/>
              </a:ext>
            </a:extLst>
          </p:cNvPr>
          <p:cNvSpPr/>
          <p:nvPr/>
        </p:nvSpPr>
        <p:spPr>
          <a:xfrm rot="20928219">
            <a:off x="8254976" y="835289"/>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1" name="Abgerundetes Rechteck 10">
            <a:extLst>
              <a:ext uri="{FF2B5EF4-FFF2-40B4-BE49-F238E27FC236}">
                <a16:creationId xmlns:a16="http://schemas.microsoft.com/office/drawing/2014/main" id="{5599D07D-E724-184F-9736-F9D5A2713AE1}"/>
              </a:ext>
            </a:extLst>
          </p:cNvPr>
          <p:cNvSpPr/>
          <p:nvPr/>
        </p:nvSpPr>
        <p:spPr>
          <a:xfrm>
            <a:off x="8118468" y="-85724"/>
            <a:ext cx="1431844" cy="838345"/>
          </a:xfrm>
          <a:custGeom>
            <a:avLst/>
            <a:gdLst>
              <a:gd name="connsiteX0" fmla="*/ 0 w 1296144"/>
              <a:gd name="connsiteY0" fmla="*/ 132017 h 792088"/>
              <a:gd name="connsiteX1" fmla="*/ 132017 w 1296144"/>
              <a:gd name="connsiteY1" fmla="*/ 0 h 792088"/>
              <a:gd name="connsiteX2" fmla="*/ 1164127 w 1296144"/>
              <a:gd name="connsiteY2" fmla="*/ 0 h 792088"/>
              <a:gd name="connsiteX3" fmla="*/ 1296144 w 1296144"/>
              <a:gd name="connsiteY3" fmla="*/ 132017 h 792088"/>
              <a:gd name="connsiteX4" fmla="*/ 1296144 w 1296144"/>
              <a:gd name="connsiteY4" fmla="*/ 660071 h 792088"/>
              <a:gd name="connsiteX5" fmla="*/ 1164127 w 1296144"/>
              <a:gd name="connsiteY5" fmla="*/ 792088 h 792088"/>
              <a:gd name="connsiteX6" fmla="*/ 132017 w 1296144"/>
              <a:gd name="connsiteY6" fmla="*/ 792088 h 792088"/>
              <a:gd name="connsiteX7" fmla="*/ 0 w 1296144"/>
              <a:gd name="connsiteY7" fmla="*/ 660071 h 792088"/>
              <a:gd name="connsiteX8" fmla="*/ 0 w 1296144"/>
              <a:gd name="connsiteY8"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464501 w 1464501"/>
              <a:gd name="connsiteY4" fmla="*/ 660071 h 792088"/>
              <a:gd name="connsiteX5" fmla="*/ 1332484 w 1464501"/>
              <a:gd name="connsiteY5" fmla="*/ 792088 h 792088"/>
              <a:gd name="connsiteX6" fmla="*/ 300374 w 1464501"/>
              <a:gd name="connsiteY6" fmla="*/ 792088 h 792088"/>
              <a:gd name="connsiteX7" fmla="*/ 168357 w 1464501"/>
              <a:gd name="connsiteY7" fmla="*/ 660071 h 792088"/>
              <a:gd name="connsiteX8" fmla="*/ 0 w 1464501"/>
              <a:gd name="connsiteY8" fmla="*/ 391057 h 792088"/>
              <a:gd name="connsiteX9" fmla="*/ 168357 w 1464501"/>
              <a:gd name="connsiteY9"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660071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32017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219103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64501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64501"/>
              <a:gd name="connsiteY0" fmla="*/ 132017 h 792088"/>
              <a:gd name="connsiteX1" fmla="*/ 300374 w 1464501"/>
              <a:gd name="connsiteY1" fmla="*/ 0 h 792088"/>
              <a:gd name="connsiteX2" fmla="*/ 1332484 w 1464501"/>
              <a:gd name="connsiteY2" fmla="*/ 0 h 792088"/>
              <a:gd name="connsiteX3" fmla="*/ 1464501 w 1464501"/>
              <a:gd name="connsiteY3" fmla="*/ 186446 h 792088"/>
              <a:gd name="connsiteX4" fmla="*/ 1349830 w 1464501"/>
              <a:gd name="connsiteY4" fmla="*/ 380171 h 792088"/>
              <a:gd name="connsiteX5" fmla="*/ 1431844 w 1464501"/>
              <a:gd name="connsiteY5" fmla="*/ 562100 h 792088"/>
              <a:gd name="connsiteX6" fmla="*/ 1332484 w 1464501"/>
              <a:gd name="connsiteY6" fmla="*/ 792088 h 792088"/>
              <a:gd name="connsiteX7" fmla="*/ 300374 w 1464501"/>
              <a:gd name="connsiteY7" fmla="*/ 792088 h 792088"/>
              <a:gd name="connsiteX8" fmla="*/ 168357 w 1464501"/>
              <a:gd name="connsiteY8" fmla="*/ 660071 h 792088"/>
              <a:gd name="connsiteX9" fmla="*/ 0 w 1464501"/>
              <a:gd name="connsiteY9" fmla="*/ 391057 h 792088"/>
              <a:gd name="connsiteX10" fmla="*/ 168357 w 1464501"/>
              <a:gd name="connsiteY10" fmla="*/ 132017 h 792088"/>
              <a:gd name="connsiteX0" fmla="*/ 168357 w 1431844"/>
              <a:gd name="connsiteY0" fmla="*/ 132017 h 792088"/>
              <a:gd name="connsiteX1" fmla="*/ 300374 w 1431844"/>
              <a:gd name="connsiteY1" fmla="*/ 0 h 792088"/>
              <a:gd name="connsiteX2" fmla="*/ 1332484 w 1431844"/>
              <a:gd name="connsiteY2" fmla="*/ 0 h 792088"/>
              <a:gd name="connsiteX3" fmla="*/ 1420958 w 1431844"/>
              <a:gd name="connsiteY3" fmla="*/ 186446 h 792088"/>
              <a:gd name="connsiteX4" fmla="*/ 1349830 w 1431844"/>
              <a:gd name="connsiteY4" fmla="*/ 380171 h 792088"/>
              <a:gd name="connsiteX5" fmla="*/ 1431844 w 1431844"/>
              <a:gd name="connsiteY5" fmla="*/ 562100 h 792088"/>
              <a:gd name="connsiteX6" fmla="*/ 1332484 w 1431844"/>
              <a:gd name="connsiteY6" fmla="*/ 792088 h 792088"/>
              <a:gd name="connsiteX7" fmla="*/ 300374 w 1431844"/>
              <a:gd name="connsiteY7" fmla="*/ 792088 h 792088"/>
              <a:gd name="connsiteX8" fmla="*/ 168357 w 1431844"/>
              <a:gd name="connsiteY8" fmla="*/ 660071 h 792088"/>
              <a:gd name="connsiteX9" fmla="*/ 0 w 1431844"/>
              <a:gd name="connsiteY9" fmla="*/ 391057 h 792088"/>
              <a:gd name="connsiteX10" fmla="*/ 168357 w 1431844"/>
              <a:gd name="connsiteY10" fmla="*/ 132017 h 792088"/>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792767"/>
              <a:gd name="connsiteX1" fmla="*/ 300374 w 1431844"/>
              <a:gd name="connsiteY1" fmla="*/ 679 h 792767"/>
              <a:gd name="connsiteX2" fmla="*/ 783773 w 1431844"/>
              <a:gd name="connsiteY2" fmla="*/ 43393 h 792767"/>
              <a:gd name="connsiteX3" fmla="*/ 1332484 w 1431844"/>
              <a:gd name="connsiteY3" fmla="*/ 679 h 792767"/>
              <a:gd name="connsiteX4" fmla="*/ 1420958 w 1431844"/>
              <a:gd name="connsiteY4" fmla="*/ 187125 h 792767"/>
              <a:gd name="connsiteX5" fmla="*/ 1349830 w 1431844"/>
              <a:gd name="connsiteY5" fmla="*/ 380850 h 792767"/>
              <a:gd name="connsiteX6" fmla="*/ 1431844 w 1431844"/>
              <a:gd name="connsiteY6" fmla="*/ 562779 h 792767"/>
              <a:gd name="connsiteX7" fmla="*/ 1332484 w 1431844"/>
              <a:gd name="connsiteY7" fmla="*/ 792767 h 792767"/>
              <a:gd name="connsiteX8" fmla="*/ 300374 w 1431844"/>
              <a:gd name="connsiteY8" fmla="*/ 792767 h 792767"/>
              <a:gd name="connsiteX9" fmla="*/ 168357 w 1431844"/>
              <a:gd name="connsiteY9" fmla="*/ 660750 h 792767"/>
              <a:gd name="connsiteX10" fmla="*/ 0 w 1431844"/>
              <a:gd name="connsiteY10" fmla="*/ 391736 h 792767"/>
              <a:gd name="connsiteX11" fmla="*/ 168357 w 1431844"/>
              <a:gd name="connsiteY11" fmla="*/ 132696 h 792767"/>
              <a:gd name="connsiteX0" fmla="*/ 168357 w 1431844"/>
              <a:gd name="connsiteY0" fmla="*/ 132696 h 838561"/>
              <a:gd name="connsiteX1" fmla="*/ 300374 w 1431844"/>
              <a:gd name="connsiteY1" fmla="*/ 679 h 838561"/>
              <a:gd name="connsiteX2" fmla="*/ 783773 w 1431844"/>
              <a:gd name="connsiteY2" fmla="*/ 43393 h 838561"/>
              <a:gd name="connsiteX3" fmla="*/ 1332484 w 1431844"/>
              <a:gd name="connsiteY3" fmla="*/ 679 h 838561"/>
              <a:gd name="connsiteX4" fmla="*/ 1420958 w 1431844"/>
              <a:gd name="connsiteY4" fmla="*/ 187125 h 838561"/>
              <a:gd name="connsiteX5" fmla="*/ 1349830 w 1431844"/>
              <a:gd name="connsiteY5" fmla="*/ 380850 h 838561"/>
              <a:gd name="connsiteX6" fmla="*/ 1431844 w 1431844"/>
              <a:gd name="connsiteY6" fmla="*/ 562779 h 838561"/>
              <a:gd name="connsiteX7" fmla="*/ 1332484 w 1431844"/>
              <a:gd name="connsiteY7" fmla="*/ 792767 h 838561"/>
              <a:gd name="connsiteX8" fmla="*/ 767003 w 1431844"/>
              <a:gd name="connsiteY8" fmla="*/ 838345 h 838561"/>
              <a:gd name="connsiteX9" fmla="*/ 300374 w 1431844"/>
              <a:gd name="connsiteY9" fmla="*/ 792767 h 838561"/>
              <a:gd name="connsiteX10" fmla="*/ 168357 w 1431844"/>
              <a:gd name="connsiteY10" fmla="*/ 660750 h 838561"/>
              <a:gd name="connsiteX11" fmla="*/ 0 w 1431844"/>
              <a:gd name="connsiteY11" fmla="*/ 391736 h 838561"/>
              <a:gd name="connsiteX12" fmla="*/ 168357 w 1431844"/>
              <a:gd name="connsiteY12" fmla="*/ 132696 h 838561"/>
              <a:gd name="connsiteX0" fmla="*/ 168357 w 1431844"/>
              <a:gd name="connsiteY0" fmla="*/ 132696 h 838345"/>
              <a:gd name="connsiteX1" fmla="*/ 300374 w 1431844"/>
              <a:gd name="connsiteY1" fmla="*/ 679 h 838345"/>
              <a:gd name="connsiteX2" fmla="*/ 783773 w 1431844"/>
              <a:gd name="connsiteY2" fmla="*/ 43393 h 838345"/>
              <a:gd name="connsiteX3" fmla="*/ 1332484 w 1431844"/>
              <a:gd name="connsiteY3" fmla="*/ 679 h 838345"/>
              <a:gd name="connsiteX4" fmla="*/ 1420958 w 1431844"/>
              <a:gd name="connsiteY4" fmla="*/ 187125 h 838345"/>
              <a:gd name="connsiteX5" fmla="*/ 1349830 w 1431844"/>
              <a:gd name="connsiteY5" fmla="*/ 380850 h 838345"/>
              <a:gd name="connsiteX6" fmla="*/ 1431844 w 1431844"/>
              <a:gd name="connsiteY6" fmla="*/ 562779 h 838345"/>
              <a:gd name="connsiteX7" fmla="*/ 1332484 w 1431844"/>
              <a:gd name="connsiteY7" fmla="*/ 792767 h 838345"/>
              <a:gd name="connsiteX8" fmla="*/ 767003 w 1431844"/>
              <a:gd name="connsiteY8" fmla="*/ 838345 h 838345"/>
              <a:gd name="connsiteX9" fmla="*/ 300374 w 1431844"/>
              <a:gd name="connsiteY9" fmla="*/ 792767 h 838345"/>
              <a:gd name="connsiteX10" fmla="*/ 168357 w 1431844"/>
              <a:gd name="connsiteY10" fmla="*/ 660750 h 838345"/>
              <a:gd name="connsiteX11" fmla="*/ 0 w 1431844"/>
              <a:gd name="connsiteY11" fmla="*/ 391736 h 838345"/>
              <a:gd name="connsiteX12" fmla="*/ 168357 w 1431844"/>
              <a:gd name="connsiteY12" fmla="*/ 132696 h 8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1844" h="838345">
                <a:moveTo>
                  <a:pt x="168357" y="132696"/>
                </a:moveTo>
                <a:cubicBezTo>
                  <a:pt x="168357" y="59785"/>
                  <a:pt x="227463" y="679"/>
                  <a:pt x="300374" y="679"/>
                </a:cubicBezTo>
                <a:cubicBezTo>
                  <a:pt x="454250" y="-6854"/>
                  <a:pt x="629897" y="50926"/>
                  <a:pt x="783773" y="43393"/>
                </a:cubicBezTo>
                <a:lnTo>
                  <a:pt x="1332484" y="679"/>
                </a:lnTo>
                <a:cubicBezTo>
                  <a:pt x="1405395" y="679"/>
                  <a:pt x="1420958" y="114214"/>
                  <a:pt x="1420958" y="187125"/>
                </a:cubicBezTo>
                <a:cubicBezTo>
                  <a:pt x="1419020" y="266214"/>
                  <a:pt x="1351768" y="301761"/>
                  <a:pt x="1349830" y="380850"/>
                </a:cubicBezTo>
                <a:lnTo>
                  <a:pt x="1431844" y="562779"/>
                </a:lnTo>
                <a:cubicBezTo>
                  <a:pt x="1431844" y="635690"/>
                  <a:pt x="1405395" y="792767"/>
                  <a:pt x="1332484" y="792767"/>
                </a:cubicBezTo>
                <a:cubicBezTo>
                  <a:pt x="1143990" y="788738"/>
                  <a:pt x="980211" y="825898"/>
                  <a:pt x="767003" y="838345"/>
                </a:cubicBezTo>
                <a:lnTo>
                  <a:pt x="300374" y="792767"/>
                </a:lnTo>
                <a:cubicBezTo>
                  <a:pt x="227463" y="792767"/>
                  <a:pt x="168357" y="733661"/>
                  <a:pt x="168357" y="660750"/>
                </a:cubicBezTo>
                <a:cubicBezTo>
                  <a:pt x="163038" y="567450"/>
                  <a:pt x="5319" y="593893"/>
                  <a:pt x="0" y="391736"/>
                </a:cubicBezTo>
                <a:cubicBezTo>
                  <a:pt x="5319" y="189274"/>
                  <a:pt x="163038" y="215414"/>
                  <a:pt x="168357" y="132696"/>
                </a:cubicBezTo>
                <a:close/>
              </a:path>
            </a:pathLst>
          </a:cu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BC8497A-C967-4BAF-AF80-D347B0D497F0}"/>
              </a:ext>
            </a:extLst>
          </p:cNvPr>
          <p:cNvSpPr txBox="1">
            <a:spLocks noGrp="1"/>
          </p:cNvSpPr>
          <p:nvPr>
            <p:ph sz="half" idx="1"/>
          </p:nvPr>
        </p:nvSpPr>
        <p:spPr>
          <a:xfrm>
            <a:off x="490538" y="1608008"/>
            <a:ext cx="5871230" cy="4551785"/>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n-GB" dirty="0"/>
              <a:t>Standards serve as </a:t>
            </a:r>
            <a:r>
              <a:rPr lang="en-GB" dirty="0">
                <a:solidFill>
                  <a:schemeClr val="accent2"/>
                </a:solidFill>
              </a:rPr>
              <a:t>key references </a:t>
            </a:r>
            <a:r>
              <a:rPr lang="en-GB" dirty="0"/>
              <a:t>for </a:t>
            </a:r>
            <a:r>
              <a:rPr lang="en-GB" dirty="0">
                <a:solidFill>
                  <a:schemeClr val="accent2"/>
                </a:solidFill>
              </a:rPr>
              <a:t>governments, employers, and workers </a:t>
            </a:r>
            <a:r>
              <a:rPr lang="en-GB" dirty="0"/>
              <a:t>for</a:t>
            </a:r>
            <a:r>
              <a:rPr lang="en-GB" dirty="0">
                <a:solidFill>
                  <a:schemeClr val="accent2"/>
                </a:solidFill>
              </a:rPr>
              <a:t> </a:t>
            </a:r>
            <a:r>
              <a:rPr lang="en-GB" dirty="0"/>
              <a:t>inter alia: </a:t>
            </a:r>
          </a:p>
          <a:p>
            <a:pPr lvl="2"/>
            <a:r>
              <a:rPr lang="en-GB" dirty="0"/>
              <a:t>the </a:t>
            </a:r>
            <a:r>
              <a:rPr lang="en-GB" dirty="0">
                <a:solidFill>
                  <a:schemeClr val="accent2"/>
                </a:solidFill>
              </a:rPr>
              <a:t>development </a:t>
            </a:r>
            <a:r>
              <a:rPr lang="en-GB" dirty="0"/>
              <a:t>and</a:t>
            </a:r>
            <a:r>
              <a:rPr lang="en-GB" dirty="0">
                <a:solidFill>
                  <a:schemeClr val="accent2"/>
                </a:solidFill>
              </a:rPr>
              <a:t> maintenance </a:t>
            </a:r>
            <a:r>
              <a:rPr lang="en-GB" dirty="0"/>
              <a:t>of comprehensive national social security systems;</a:t>
            </a:r>
          </a:p>
          <a:p>
            <a:pPr lvl="2"/>
            <a:r>
              <a:rPr lang="en-GB" dirty="0">
                <a:solidFill>
                  <a:schemeClr val="accent2"/>
                </a:solidFill>
              </a:rPr>
              <a:t>drafting</a:t>
            </a:r>
            <a:r>
              <a:rPr lang="en-GB" dirty="0"/>
              <a:t> </a:t>
            </a:r>
            <a:r>
              <a:rPr lang="en-GB" dirty="0">
                <a:solidFill>
                  <a:schemeClr val="accent2"/>
                </a:solidFill>
              </a:rPr>
              <a:t>social security law</a:t>
            </a:r>
            <a:r>
              <a:rPr lang="en-GB" dirty="0"/>
              <a:t>. </a:t>
            </a:r>
          </a:p>
          <a:p>
            <a:pPr lvl="2"/>
            <a:r>
              <a:rPr lang="en-GB" dirty="0"/>
              <a:t>the </a:t>
            </a:r>
            <a:r>
              <a:rPr lang="en-GB" dirty="0">
                <a:solidFill>
                  <a:schemeClr val="accent2"/>
                </a:solidFill>
              </a:rPr>
              <a:t>design </a:t>
            </a:r>
            <a:r>
              <a:rPr lang="en-GB" dirty="0"/>
              <a:t>and</a:t>
            </a:r>
            <a:r>
              <a:rPr lang="en-GB" dirty="0">
                <a:solidFill>
                  <a:schemeClr val="accent2"/>
                </a:solidFill>
              </a:rPr>
              <a:t> parametric adjustments </a:t>
            </a:r>
            <a:r>
              <a:rPr lang="en-GB" dirty="0"/>
              <a:t>of social security schemes; </a:t>
            </a:r>
          </a:p>
          <a:p>
            <a:pPr lvl="2"/>
            <a:r>
              <a:rPr lang="en-GB" dirty="0"/>
              <a:t>the establishment and implementation of effective </a:t>
            </a:r>
            <a:r>
              <a:rPr lang="en-GB" dirty="0">
                <a:solidFill>
                  <a:schemeClr val="accent2"/>
                </a:solidFill>
              </a:rPr>
              <a:t>recourse, enforcement </a:t>
            </a:r>
            <a:r>
              <a:rPr lang="en-GB" dirty="0"/>
              <a:t>and</a:t>
            </a:r>
            <a:r>
              <a:rPr lang="en-GB" dirty="0">
                <a:solidFill>
                  <a:schemeClr val="accent2"/>
                </a:solidFill>
              </a:rPr>
              <a:t> compliance mechanisms</a:t>
            </a:r>
            <a:r>
              <a:rPr lang="en-GB" dirty="0"/>
              <a:t>; </a:t>
            </a:r>
          </a:p>
          <a:p>
            <a:pPr lvl="2"/>
            <a:r>
              <a:rPr lang="en-GB" dirty="0"/>
              <a:t>the elaboration of national social protection </a:t>
            </a:r>
            <a:r>
              <a:rPr lang="en-GB" dirty="0">
                <a:solidFill>
                  <a:srgbClr val="FF0000"/>
                </a:solidFill>
              </a:rPr>
              <a:t>extension </a:t>
            </a:r>
            <a:r>
              <a:rPr lang="en-GB" dirty="0">
                <a:solidFill>
                  <a:schemeClr val="accent2"/>
                </a:solidFill>
              </a:rPr>
              <a:t>strategies</a:t>
            </a:r>
            <a:r>
              <a:rPr lang="en-GB" dirty="0"/>
              <a:t>; </a:t>
            </a:r>
          </a:p>
          <a:p>
            <a:pPr lvl="2"/>
            <a:r>
              <a:rPr lang="en-GB" dirty="0"/>
              <a:t>Working towards the achievement of the </a:t>
            </a:r>
            <a:r>
              <a:rPr lang="en-GB" dirty="0">
                <a:solidFill>
                  <a:schemeClr val="accent2"/>
                </a:solidFill>
              </a:rPr>
              <a:t>SDGs</a:t>
            </a:r>
            <a:r>
              <a:rPr lang="en-GB" dirty="0"/>
              <a:t>, particularly goals 1, 3, 5, 8, 10 and 16. </a:t>
            </a:r>
          </a:p>
        </p:txBody>
      </p:sp>
    </p:spTree>
    <p:extLst>
      <p:ext uri="{BB962C8B-B14F-4D97-AF65-F5344CB8AC3E}">
        <p14:creationId xmlns:p14="http://schemas.microsoft.com/office/powerpoint/2010/main" val="426481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7047A-2E1C-A965-967D-4188386FEA89}"/>
              </a:ext>
            </a:extLst>
          </p:cNvPr>
          <p:cNvSpPr>
            <a:spLocks noGrp="1"/>
          </p:cNvSpPr>
          <p:nvPr>
            <p:ph type="title"/>
          </p:nvPr>
        </p:nvSpPr>
        <p:spPr/>
        <p:txBody>
          <a:bodyPr/>
          <a:lstStyle/>
          <a:p>
            <a:r>
              <a:rPr lang="en-US" dirty="0"/>
              <a:t>Useful resources</a:t>
            </a:r>
            <a:endParaRPr lang="en-GB" dirty="0"/>
          </a:p>
        </p:txBody>
      </p:sp>
      <p:sp>
        <p:nvSpPr>
          <p:cNvPr id="4" name="Content Placeholder 3">
            <a:extLst>
              <a:ext uri="{FF2B5EF4-FFF2-40B4-BE49-F238E27FC236}">
                <a16:creationId xmlns:a16="http://schemas.microsoft.com/office/drawing/2014/main" id="{5D6E881B-257F-BD7B-2F5D-B3BA38DEB829}"/>
              </a:ext>
            </a:extLst>
          </p:cNvPr>
          <p:cNvSpPr>
            <a:spLocks noGrp="1"/>
          </p:cNvSpPr>
          <p:nvPr>
            <p:ph idx="1"/>
          </p:nvPr>
        </p:nvSpPr>
        <p:spPr>
          <a:xfrm>
            <a:off x="381000" y="1992086"/>
            <a:ext cx="11320462" cy="4648200"/>
          </a:xfrm>
        </p:spPr>
        <p:txBody>
          <a:bodyPr/>
          <a:lstStyle/>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kumimoji="0" lang="en-US" sz="2400" i="0" u="none" strike="noStrike" kern="1200" cap="none" spc="0" normalizeH="0" baseline="0" noProof="0" dirty="0">
                <a:ln>
                  <a:noFill/>
                </a:ln>
                <a:solidFill>
                  <a:srgbClr val="230050"/>
                </a:solidFill>
                <a:effectLst/>
                <a:uLnTx/>
                <a:uFillTx/>
                <a:ea typeface="Arial Unicode MS"/>
                <a:hlinkClick r:id="rId3"/>
              </a:rPr>
              <a:t>ILO Social </a:t>
            </a:r>
            <a:r>
              <a:rPr kumimoji="0" lang="en-GB" sz="2400" i="0" u="none" strike="noStrike" kern="1200" cap="none" spc="0" normalizeH="0" baseline="0" noProof="0" dirty="0">
                <a:ln>
                  <a:noFill/>
                </a:ln>
                <a:solidFill>
                  <a:srgbClr val="230050"/>
                </a:solidFill>
                <a:effectLst/>
                <a:uLnTx/>
                <a:uFillTx/>
                <a:ea typeface="Arial Unicode MS"/>
                <a:hlinkClick r:id="rId3"/>
              </a:rPr>
              <a:t>Protection Platform</a:t>
            </a:r>
            <a:endParaRPr lang="en-GB" sz="2400" dirty="0">
              <a:solidFill>
                <a:srgbClr val="230050"/>
              </a:solidFill>
              <a:ea typeface="Arial Unicode MS"/>
            </a:endParaRPr>
          </a:p>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kumimoji="0" lang="fr-CH" sz="2400" i="0" u="none" strike="noStrike" kern="1200" cap="none" spc="0" normalizeH="0" baseline="0" noProof="0" dirty="0">
                <a:ln>
                  <a:noFill/>
                </a:ln>
                <a:solidFill>
                  <a:srgbClr val="230050"/>
                </a:solidFill>
                <a:effectLst/>
                <a:uLnTx/>
                <a:uFillTx/>
                <a:ea typeface="Arial Unicode MS"/>
                <a:hlinkClick r:id="rId4"/>
              </a:rPr>
              <a:t>Joint UN Social Protection and Human </a:t>
            </a:r>
            <a:r>
              <a:rPr kumimoji="0" lang="fr-CH" sz="2400" i="0" u="none" strike="noStrike" kern="1200" cap="none" spc="0" normalizeH="0" baseline="0" noProof="0" dirty="0" err="1">
                <a:ln>
                  <a:noFill/>
                </a:ln>
                <a:solidFill>
                  <a:srgbClr val="230050"/>
                </a:solidFill>
                <a:effectLst/>
                <a:uLnTx/>
                <a:uFillTx/>
                <a:ea typeface="Arial Unicode MS"/>
                <a:hlinkClick r:id="rId4"/>
              </a:rPr>
              <a:t>Rights</a:t>
            </a:r>
            <a:r>
              <a:rPr kumimoji="0" lang="fr-CH" sz="2400" i="0" u="none" strike="noStrike" kern="1200" cap="none" spc="0" normalizeH="0" baseline="0" noProof="0" dirty="0">
                <a:ln>
                  <a:noFill/>
                </a:ln>
                <a:solidFill>
                  <a:srgbClr val="230050"/>
                </a:solidFill>
                <a:effectLst/>
                <a:uLnTx/>
                <a:uFillTx/>
                <a:ea typeface="Arial Unicode MS"/>
                <a:hlinkClick r:id="rId4"/>
              </a:rPr>
              <a:t> web platform</a:t>
            </a:r>
            <a:endParaRPr kumimoji="0" lang="en-GB" sz="2400" i="0" u="none" strike="noStrike" kern="0" cap="none" spc="0" normalizeH="0" baseline="0" noProof="0" dirty="0">
              <a:ln>
                <a:noFill/>
              </a:ln>
              <a:solidFill>
                <a:srgbClr val="ED7D31">
                  <a:lumMod val="75000"/>
                </a:srgbClr>
              </a:solidFill>
              <a:effectLst/>
              <a:uLnTx/>
              <a:uFillTx/>
              <a:cs typeface="Segoe UI Semilight" panose="020B0402040204020203" pitchFamily="34" charset="0"/>
            </a:endParaRPr>
          </a:p>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kumimoji="0" lang="en-GB" sz="2400" i="0" u="none" strike="noStrike" kern="1200" cap="none" spc="0" normalizeH="0" baseline="0" noProof="0" dirty="0">
                <a:ln>
                  <a:noFill/>
                </a:ln>
                <a:solidFill>
                  <a:srgbClr val="230050"/>
                </a:solidFill>
                <a:effectLst/>
                <a:uLnTx/>
                <a:uFillTx/>
                <a:ea typeface="Arial Unicode MS"/>
                <a:hlinkClick r:id="rId5"/>
              </a:rPr>
              <a:t>Global Partnership for Universal Social Protection (USP2030)</a:t>
            </a:r>
            <a:endParaRPr lang="en-GB" sz="2400" kern="0" dirty="0">
              <a:solidFill>
                <a:srgbClr val="ED7D31">
                  <a:lumMod val="75000"/>
                </a:srgbClr>
              </a:solidFill>
              <a:cs typeface="Segoe UI Semilight" panose="020B0402040204020203" pitchFamily="34" charset="0"/>
            </a:endParaRPr>
          </a:p>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lang="en-US" sz="2400" dirty="0">
                <a:solidFill>
                  <a:srgbClr val="230050"/>
                </a:solidFill>
                <a:ea typeface="Arial Unicode MS"/>
                <a:hlinkClick r:id="rId6"/>
              </a:rPr>
              <a:t>World Social Protection Report 2024-26: Universal Social Protection for Climate Action and Just Transitions</a:t>
            </a:r>
            <a:endParaRPr lang="en-US" sz="2400" dirty="0">
              <a:solidFill>
                <a:srgbClr val="230050"/>
              </a:solidFill>
              <a:ea typeface="Arial Unicode MS"/>
            </a:endParaRPr>
          </a:p>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lang="en-GB" sz="2400" b="1" i="0" dirty="0">
                <a:solidFill>
                  <a:srgbClr val="2D2D2D"/>
                </a:solidFill>
                <a:effectLst/>
                <a:latin typeface="Overpass" panose="00000500000000000000" pitchFamily="2" charset="0"/>
                <a:hlinkClick r:id="rId7"/>
              </a:rPr>
              <a:t>Up to date ILO Social Security Conventions and Recommendations</a:t>
            </a:r>
            <a:endParaRPr lang="en-GB" sz="2400" dirty="0">
              <a:solidFill>
                <a:srgbClr val="2D2D2D"/>
              </a:solidFill>
              <a:latin typeface="Overpass" panose="00000500000000000000" pitchFamily="2" charset="0"/>
            </a:endParaRPr>
          </a:p>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lang="en-GB" sz="2400" b="1" i="0" dirty="0">
                <a:solidFill>
                  <a:srgbClr val="2D2D2D"/>
                </a:solidFill>
                <a:effectLst/>
                <a:latin typeface="Overpass" panose="00000500000000000000" pitchFamily="2" charset="0"/>
                <a:hlinkClick r:id="rId8"/>
              </a:rPr>
              <a:t>Building social protection systems: International standards and human rights instruments.</a:t>
            </a:r>
            <a:r>
              <a:rPr lang="en-GB" sz="2400" b="0" i="0" dirty="0">
                <a:solidFill>
                  <a:srgbClr val="2D2D2D"/>
                </a:solidFill>
                <a:effectLst/>
                <a:highlight>
                  <a:srgbClr val="FFFFFF"/>
                </a:highlight>
                <a:latin typeface="Noto Sans" panose="020B0502040504020204" pitchFamily="34" charset="0"/>
                <a:hlinkClick r:id="rId8"/>
              </a:rPr>
              <a:t> </a:t>
            </a:r>
            <a:r>
              <a:rPr lang="en-GB" sz="2400" b="0" i="0" dirty="0">
                <a:solidFill>
                  <a:srgbClr val="2D2D2D"/>
                </a:solidFill>
                <a:effectLst/>
                <a:highlight>
                  <a:srgbClr val="FFFFFF"/>
                </a:highlight>
                <a:latin typeface="Noto Sans" panose="020B0502040504020204" pitchFamily="34" charset="0"/>
              </a:rPr>
              <a:t>A reference for practitioners, policymakers and other stakeholders, as well as a guidebook for the general public</a:t>
            </a:r>
            <a:r>
              <a:rPr lang="en-GB" sz="2400" b="1" i="0" dirty="0">
                <a:solidFill>
                  <a:srgbClr val="2D2D2D"/>
                </a:solidFill>
                <a:effectLst/>
                <a:latin typeface="Overpass" panose="00000500000000000000" pitchFamily="2" charset="0"/>
              </a:rPr>
              <a:t> </a:t>
            </a:r>
          </a:p>
          <a:p>
            <a:pPr marL="342900" marR="0" lvl="0" indent="-342900" algn="l" defTabSz="457200" rtl="0" eaLnBrk="1" fontAlgn="auto" latinLnBrk="0" hangingPunct="1">
              <a:lnSpc>
                <a:spcPct val="100000"/>
              </a:lnSpc>
              <a:spcBef>
                <a:spcPts val="300"/>
              </a:spcBef>
              <a:spcAft>
                <a:spcPts val="300"/>
              </a:spcAft>
              <a:buClr>
                <a:srgbClr val="FA3C4B"/>
              </a:buClr>
              <a:buSzTx/>
              <a:buFont typeface="Wingdings 3" panose="05040102010807070707" pitchFamily="18" charset="2"/>
              <a:buChar char=""/>
              <a:tabLst/>
              <a:defRPr/>
            </a:pPr>
            <a:r>
              <a:rPr lang="en-GB" sz="2400" i="0" dirty="0">
                <a:solidFill>
                  <a:srgbClr val="2D2D2D"/>
                </a:solidFill>
                <a:effectLst/>
                <a:highlight>
                  <a:srgbClr val="FFFFFF"/>
                </a:highlight>
                <a:latin typeface="Noto Sans" panose="020B0502040504020204" pitchFamily="34" charset="0"/>
                <a:hlinkClick r:id="rId9"/>
              </a:rPr>
              <a:t>General Survey concerning the Social Protection Floors Recommendation, 2012 (No. 202</a:t>
            </a:r>
            <a:r>
              <a:rPr lang="en-GB" i="0" dirty="0">
                <a:solidFill>
                  <a:srgbClr val="2D2D2D"/>
                </a:solidFill>
                <a:effectLst/>
                <a:highlight>
                  <a:srgbClr val="FFFFFF"/>
                </a:highlight>
                <a:latin typeface="Noto Sans" panose="020B0502040504020204" pitchFamily="34" charset="0"/>
                <a:hlinkClick r:id="rId9"/>
              </a:rPr>
              <a:t>)</a:t>
            </a:r>
            <a:endParaRPr lang="en-GB" i="0" dirty="0">
              <a:solidFill>
                <a:srgbClr val="2D2D2D"/>
              </a:solidFill>
              <a:effectLst/>
              <a:highlight>
                <a:srgbClr val="FFFFFF"/>
              </a:highlight>
              <a:latin typeface="Noto Sans" panose="020B0502040504020204" pitchFamily="34" charset="0"/>
            </a:endParaRPr>
          </a:p>
          <a:p>
            <a:endParaRPr lang="en-GB" b="0" i="0" dirty="0">
              <a:solidFill>
                <a:srgbClr val="2D2D2D"/>
              </a:solidFill>
              <a:effectLst/>
              <a:highlight>
                <a:srgbClr val="FFFFFF"/>
              </a:highlight>
              <a:latin typeface="Noto Sans" panose="020B0502040504020204" pitchFamily="34" charset="0"/>
            </a:endParaRPr>
          </a:p>
          <a:p>
            <a:endParaRPr lang="en-GB" b="0" i="0" dirty="0">
              <a:solidFill>
                <a:srgbClr val="2D2D2D"/>
              </a:solidFill>
              <a:effectLst/>
              <a:highlight>
                <a:srgbClr val="FFFFFF"/>
              </a:highlight>
              <a:latin typeface="Noto Sans" panose="020B0502040504020204" pitchFamily="34" charset="0"/>
            </a:endParaRPr>
          </a:p>
          <a:p>
            <a:endParaRPr lang="en-GB" b="0" i="0" dirty="0">
              <a:solidFill>
                <a:srgbClr val="2D2D2D"/>
              </a:solidFill>
              <a:effectLst/>
              <a:highlight>
                <a:srgbClr val="FFFFFF"/>
              </a:highlight>
              <a:latin typeface="Noto Sans" panose="020B0502040504020204" pitchFamily="34" charset="0"/>
            </a:endParaRPr>
          </a:p>
          <a:p>
            <a:endParaRPr lang="en-GB" dirty="0">
              <a:solidFill>
                <a:schemeClr val="tx1"/>
              </a:solidFill>
            </a:endParaRPr>
          </a:p>
        </p:txBody>
      </p:sp>
      <p:sp>
        <p:nvSpPr>
          <p:cNvPr id="5" name="Date Placeholder 4">
            <a:extLst>
              <a:ext uri="{FF2B5EF4-FFF2-40B4-BE49-F238E27FC236}">
                <a16:creationId xmlns:a16="http://schemas.microsoft.com/office/drawing/2014/main" id="{3004DD5F-D95E-E04F-1EBA-1ABC817F4B68}"/>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DA70221F-62E5-4E84-0FBA-582A562E01D9}"/>
              </a:ext>
            </a:extLst>
          </p:cNvPr>
          <p:cNvSpPr>
            <a:spLocks noGrp="1"/>
          </p:cNvSpPr>
          <p:nvPr>
            <p:ph type="ftr" sz="quarter" idx="11"/>
          </p:nvPr>
        </p:nvSpPr>
        <p:spPr>
          <a:xfrm>
            <a:off x="490537" y="6542314"/>
            <a:ext cx="7793491" cy="97972"/>
          </a:xfrm>
        </p:spPr>
        <p:txBody>
          <a:bodyPr/>
          <a:lstStyle/>
          <a:p>
            <a:r>
              <a:rPr lang="en-GB" dirty="0"/>
              <a:t>Advancing social justice, promoting decent work</a:t>
            </a:r>
          </a:p>
        </p:txBody>
      </p:sp>
      <p:sp>
        <p:nvSpPr>
          <p:cNvPr id="7" name="Slide Number Placeholder 6">
            <a:extLst>
              <a:ext uri="{FF2B5EF4-FFF2-40B4-BE49-F238E27FC236}">
                <a16:creationId xmlns:a16="http://schemas.microsoft.com/office/drawing/2014/main" id="{98966FCA-A82F-D2B7-49A4-5C87C83D69A8}"/>
              </a:ext>
            </a:extLst>
          </p:cNvPr>
          <p:cNvSpPr>
            <a:spLocks noGrp="1"/>
          </p:cNvSpPr>
          <p:nvPr>
            <p:ph type="sldNum" sz="quarter" idx="12"/>
          </p:nvPr>
        </p:nvSpPr>
        <p:spPr/>
        <p:txBody>
          <a:bodyPr/>
          <a:lstStyle/>
          <a:p>
            <a:fld id="{856227C0-AD57-4F9B-BAE3-EEFB0D0EE427}" type="slidenum">
              <a:rPr lang="en-GB" smtClean="0"/>
              <a:t>17</a:t>
            </a:fld>
            <a:endParaRPr lang="en-GB"/>
          </a:p>
        </p:txBody>
      </p:sp>
    </p:spTree>
    <p:extLst>
      <p:ext uri="{BB962C8B-B14F-4D97-AF65-F5344CB8AC3E}">
        <p14:creationId xmlns:p14="http://schemas.microsoft.com/office/powerpoint/2010/main" val="336266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htwinkliges Dreieck 9">
            <a:extLst>
              <a:ext uri="{FF2B5EF4-FFF2-40B4-BE49-F238E27FC236}">
                <a16:creationId xmlns:a16="http://schemas.microsoft.com/office/drawing/2014/main" id="{D59987E0-9FC6-3940-A835-DA9C92A54829}"/>
              </a:ext>
            </a:extLst>
          </p:cNvPr>
          <p:cNvSpPr/>
          <p:nvPr/>
        </p:nvSpPr>
        <p:spPr>
          <a:xfrm>
            <a:off x="3244" y="2880000"/>
            <a:ext cx="8541027" cy="3978000"/>
          </a:xfrm>
          <a:prstGeom prst="rtTriangl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htwinkliges Dreieck 8">
            <a:extLst>
              <a:ext uri="{FF2B5EF4-FFF2-40B4-BE49-F238E27FC236}">
                <a16:creationId xmlns:a16="http://schemas.microsoft.com/office/drawing/2014/main" id="{D93E601B-39B7-C048-B8F4-FEB6775AD947}"/>
              </a:ext>
            </a:extLst>
          </p:cNvPr>
          <p:cNvSpPr/>
          <p:nvPr/>
        </p:nvSpPr>
        <p:spPr>
          <a:xfrm rot="5400000">
            <a:off x="1860028" y="-1860028"/>
            <a:ext cx="2880000" cy="6600056"/>
          </a:xfrm>
          <a:prstGeom prst="r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597E558E-A257-9A4B-9F18-E43063219E6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a:ea typeface="+mn-ea"/>
                <a:cs typeface="+mn-cs"/>
              </a:rPr>
              <a:t>Advancing social justice, promoting decent work</a:t>
            </a:r>
          </a:p>
        </p:txBody>
      </p:sp>
      <p:sp>
        <p:nvSpPr>
          <p:cNvPr id="7" name="Foliennummernplatzhalter 6">
            <a:extLst>
              <a:ext uri="{FF2B5EF4-FFF2-40B4-BE49-F238E27FC236}">
                <a16:creationId xmlns:a16="http://schemas.microsoft.com/office/drawing/2014/main" id="{A33AF657-8FD4-2943-BDBC-CA8A15FB63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pic>
        <p:nvPicPr>
          <p:cNvPr id="8" name="Grafik 7">
            <a:extLst>
              <a:ext uri="{FF2B5EF4-FFF2-40B4-BE49-F238E27FC236}">
                <a16:creationId xmlns:a16="http://schemas.microsoft.com/office/drawing/2014/main" id="{EBA21534-5BD9-DB4C-B879-8C584F5EC2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538" y="490790"/>
            <a:ext cx="1374838" cy="495538"/>
          </a:xfrm>
          <a:prstGeom prst="rect">
            <a:avLst/>
          </a:prstGeom>
        </p:spPr>
      </p:pic>
      <p:sp>
        <p:nvSpPr>
          <p:cNvPr id="11" name="Dreieck 10">
            <a:extLst>
              <a:ext uri="{FF2B5EF4-FFF2-40B4-BE49-F238E27FC236}">
                <a16:creationId xmlns:a16="http://schemas.microsoft.com/office/drawing/2014/main" id="{14AFD81C-60C1-924E-8F49-A48A759465A7}"/>
              </a:ext>
            </a:extLst>
          </p:cNvPr>
          <p:cNvSpPr/>
          <p:nvPr/>
        </p:nvSpPr>
        <p:spPr>
          <a:xfrm rot="5400000">
            <a:off x="1212673" y="2354752"/>
            <a:ext cx="1080000" cy="1080000"/>
          </a:xfrm>
          <a:prstGeom prst="triangle">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12" name="Textfeld 11">
            <a:extLst>
              <a:ext uri="{FF2B5EF4-FFF2-40B4-BE49-F238E27FC236}">
                <a16:creationId xmlns:a16="http://schemas.microsoft.com/office/drawing/2014/main" id="{8576D9C5-7A09-1A42-A69E-C41D853F39F2}"/>
              </a:ext>
            </a:extLst>
          </p:cNvPr>
          <p:cNvSpPr txBox="1"/>
          <p:nvPr/>
        </p:nvSpPr>
        <p:spPr>
          <a:xfrm>
            <a:off x="2624866" y="2519925"/>
            <a:ext cx="27936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panose="020B0604020202020204"/>
                <a:ea typeface="+mn-ea"/>
                <a:cs typeface="+mn-cs"/>
              </a:rPr>
              <a:t>Questions?</a:t>
            </a:r>
          </a:p>
        </p:txBody>
      </p:sp>
      <p:sp>
        <p:nvSpPr>
          <p:cNvPr id="13" name="Dreieck 12">
            <a:extLst>
              <a:ext uri="{FF2B5EF4-FFF2-40B4-BE49-F238E27FC236}">
                <a16:creationId xmlns:a16="http://schemas.microsoft.com/office/drawing/2014/main" id="{4981B2E0-F44A-D84B-B57A-EFB8F54E205B}"/>
              </a:ext>
            </a:extLst>
          </p:cNvPr>
          <p:cNvSpPr/>
          <p:nvPr/>
        </p:nvSpPr>
        <p:spPr>
          <a:xfrm rot="5400000">
            <a:off x="3995889" y="3658074"/>
            <a:ext cx="1080000" cy="1080000"/>
          </a:xfrm>
          <a:prstGeom prst="triangle">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14" name="Textfeld 13">
            <a:extLst>
              <a:ext uri="{FF2B5EF4-FFF2-40B4-BE49-F238E27FC236}">
                <a16:creationId xmlns:a16="http://schemas.microsoft.com/office/drawing/2014/main" id="{BE2BAFE8-DFB8-B24D-B475-48BEA712B41C}"/>
              </a:ext>
            </a:extLst>
          </p:cNvPr>
          <p:cNvSpPr txBox="1"/>
          <p:nvPr/>
        </p:nvSpPr>
        <p:spPr>
          <a:xfrm>
            <a:off x="5385772" y="3844378"/>
            <a:ext cx="27936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panose="020B0604020202020204"/>
                <a:ea typeface="+mn-ea"/>
                <a:cs typeface="+mn-cs"/>
              </a:rPr>
              <a:t>Thank you!</a:t>
            </a:r>
          </a:p>
        </p:txBody>
      </p:sp>
      <p:sp>
        <p:nvSpPr>
          <p:cNvPr id="16" name="Slide Number Placeholder 6">
            <a:extLst>
              <a:ext uri="{FF2B5EF4-FFF2-40B4-BE49-F238E27FC236}">
                <a16:creationId xmlns:a16="http://schemas.microsoft.com/office/drawing/2014/main" id="{E4D38C52-81FC-1641-BF99-3A875C36459C}"/>
              </a:ext>
            </a:extLst>
          </p:cNvPr>
          <p:cNvSpPr txBox="1">
            <a:spLocks/>
          </p:cNvSpPr>
          <p:nvPr/>
        </p:nvSpPr>
        <p:spPr>
          <a:xfrm>
            <a:off x="11313862" y="584400"/>
            <a:ext cx="540000" cy="288000"/>
          </a:xfrm>
          <a:prstGeom prst="rect">
            <a:avLst/>
          </a:prstGeom>
        </p:spPr>
        <p:txBody>
          <a:bodyPr vert="horz" lIns="0" tIns="0" rIns="0" bIns="0" rtlCol="0" anchor="t" anchorCtr="0">
            <a:noAutofit/>
          </a:bodyPr>
          <a:lstStyle>
            <a:defPPr>
              <a:defRPr lang="en-US"/>
            </a:defPPr>
            <a:lvl1pPr marL="0" algn="r"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9">
            <a:extLst>
              <a:ext uri="{FF2B5EF4-FFF2-40B4-BE49-F238E27FC236}">
                <a16:creationId xmlns:a16="http://schemas.microsoft.com/office/drawing/2014/main" id="{19FE900B-484A-F13A-8C63-87E278B6BB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10606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57BE-54D6-4247-9E54-B05AF54F6E84}"/>
              </a:ext>
            </a:extLst>
          </p:cNvPr>
          <p:cNvSpPr>
            <a:spLocks noGrp="1"/>
          </p:cNvSpPr>
          <p:nvPr>
            <p:ph type="title"/>
          </p:nvPr>
        </p:nvSpPr>
        <p:spPr>
          <a:xfrm>
            <a:off x="490538" y="1423195"/>
            <a:ext cx="11210924" cy="720000"/>
          </a:xfrm>
        </p:spPr>
        <p:txBody>
          <a:bodyPr vert="horz" lIns="0" tIns="0" rIns="0" bIns="0" rtlCol="0" anchor="t" anchorCtr="0">
            <a:normAutofit/>
          </a:bodyPr>
          <a:lstStyle/>
          <a:p>
            <a:r>
              <a:rPr lang="en-ZA" dirty="0"/>
              <a:t>Content </a:t>
            </a:r>
          </a:p>
        </p:txBody>
      </p:sp>
      <p:pic>
        <p:nvPicPr>
          <p:cNvPr id="8" name="Graphic 7" descr="Presentation with Checklist">
            <a:extLst>
              <a:ext uri="{FF2B5EF4-FFF2-40B4-BE49-F238E27FC236}">
                <a16:creationId xmlns:a16="http://schemas.microsoft.com/office/drawing/2014/main" id="{FCF7B57E-7286-4679-B06D-ED0E50859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9250" y="2393950"/>
            <a:ext cx="3482976" cy="3482976"/>
          </a:xfrm>
          <a:prstGeom prst="rect">
            <a:avLst/>
          </a:prstGeom>
        </p:spPr>
      </p:pic>
      <p:sp>
        <p:nvSpPr>
          <p:cNvPr id="16" name="Content Placeholder 2">
            <a:extLst>
              <a:ext uri="{FF2B5EF4-FFF2-40B4-BE49-F238E27FC236}">
                <a16:creationId xmlns:a16="http://schemas.microsoft.com/office/drawing/2014/main" id="{9CF3B539-AF24-4C97-B721-21AFE85D9A79}"/>
              </a:ext>
            </a:extLst>
          </p:cNvPr>
          <p:cNvSpPr txBox="1">
            <a:spLocks/>
          </p:cNvSpPr>
          <p:nvPr/>
        </p:nvSpPr>
        <p:spPr>
          <a:xfrm>
            <a:off x="6096000" y="1567543"/>
            <a:ext cx="5605462" cy="4309383"/>
          </a:xfrm>
          <a:prstGeom prst="rect">
            <a:avLst/>
          </a:prstGeom>
        </p:spPr>
        <p:txBody>
          <a:bodyPr vert="horz" lIns="0" tIns="0" rIns="0" bIns="0" rtlCol="0">
            <a:norm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5" indent="0" fontAlgn="auto">
              <a:spcBef>
                <a:spcPts val="2400"/>
              </a:spcBef>
              <a:spcAft>
                <a:spcPts val="600"/>
              </a:spcAft>
              <a:buClr>
                <a:srgbClr val="FA3C4B"/>
              </a:buClr>
              <a:buSzPct val="70000"/>
              <a:buNone/>
              <a:tabLst/>
              <a:defRPr/>
            </a:pPr>
            <a:r>
              <a:rPr lang="en-US" sz="1800" b="1" dirty="0">
                <a:solidFill>
                  <a:schemeClr val="accent2"/>
                </a:solidFill>
              </a:rPr>
              <a:t>What do we mean when we say social protection</a:t>
            </a:r>
            <a:endParaRPr kumimoji="0" lang="en-US" sz="1800" b="1" i="0" u="none" strike="noStrike" cap="none" spc="0" normalizeH="0" baseline="0" noProof="0" dirty="0">
              <a:ln>
                <a:noFill/>
              </a:ln>
              <a:solidFill>
                <a:schemeClr val="accent2"/>
              </a:solidFill>
              <a:effectLst/>
              <a:uLnTx/>
              <a:uFillTx/>
            </a:endParaRPr>
          </a:p>
          <a:p>
            <a:pPr marL="0" marR="0" lvl="5" indent="0" fontAlgn="auto">
              <a:spcBef>
                <a:spcPts val="2400"/>
              </a:spcBef>
              <a:spcAft>
                <a:spcPts val="600"/>
              </a:spcAft>
              <a:buClr>
                <a:srgbClr val="FA3C4B"/>
              </a:buClr>
              <a:buSzPct val="70000"/>
              <a:buNone/>
              <a:tabLst/>
              <a:defRPr/>
            </a:pPr>
            <a:r>
              <a:rPr kumimoji="0" lang="en-US" sz="1800" b="1" i="0" u="none" strike="noStrike" cap="none" spc="0" normalizeH="0" baseline="0" noProof="0" dirty="0">
                <a:ln>
                  <a:noFill/>
                </a:ln>
                <a:solidFill>
                  <a:schemeClr val="accent2"/>
                </a:solidFill>
                <a:effectLst/>
                <a:uLnTx/>
                <a:uFillTx/>
              </a:rPr>
              <a:t>Rights</a:t>
            </a:r>
            <a:r>
              <a:rPr kumimoji="0" lang="en-US" sz="1800" b="1" i="0" u="none" strike="noStrike" cap="none" spc="0" normalizeH="0" noProof="0" dirty="0">
                <a:ln>
                  <a:noFill/>
                </a:ln>
                <a:solidFill>
                  <a:schemeClr val="accent2"/>
                </a:solidFill>
                <a:effectLst/>
                <a:uLnTx/>
                <a:uFillTx/>
              </a:rPr>
              <a:t> </a:t>
            </a:r>
            <a:r>
              <a:rPr lang="en-US" sz="1800" b="1" dirty="0">
                <a:solidFill>
                  <a:schemeClr val="accent2"/>
                </a:solidFill>
              </a:rPr>
              <a:t>b</a:t>
            </a:r>
            <a:r>
              <a:rPr kumimoji="0" lang="en-US" sz="1800" b="1" i="0" u="none" strike="noStrike" cap="none" spc="0" normalizeH="0" noProof="0" dirty="0" err="1">
                <a:ln>
                  <a:noFill/>
                </a:ln>
                <a:solidFill>
                  <a:schemeClr val="accent2"/>
                </a:solidFill>
                <a:effectLst/>
                <a:uLnTx/>
                <a:uFillTx/>
              </a:rPr>
              <a:t>ased</a:t>
            </a:r>
            <a:r>
              <a:rPr kumimoji="0" lang="en-US" sz="1800" b="1" i="0" u="none" strike="noStrike" cap="none" spc="0" normalizeH="0" noProof="0" dirty="0">
                <a:ln>
                  <a:noFill/>
                </a:ln>
                <a:solidFill>
                  <a:schemeClr val="accent2"/>
                </a:solidFill>
                <a:effectLst/>
                <a:uLnTx/>
                <a:uFillTx/>
              </a:rPr>
              <a:t> approach to </a:t>
            </a:r>
            <a:r>
              <a:rPr lang="en-US" sz="1800" b="1" noProof="0" dirty="0">
                <a:solidFill>
                  <a:schemeClr val="accent2"/>
                </a:solidFill>
              </a:rPr>
              <a:t>s</a:t>
            </a:r>
            <a:r>
              <a:rPr lang="en-US" sz="1800" b="1" dirty="0" err="1">
                <a:solidFill>
                  <a:schemeClr val="accent2"/>
                </a:solidFill>
              </a:rPr>
              <a:t>ocial</a:t>
            </a:r>
            <a:r>
              <a:rPr lang="en-US" sz="1800" b="1" dirty="0">
                <a:solidFill>
                  <a:schemeClr val="accent2"/>
                </a:solidFill>
              </a:rPr>
              <a:t> protection</a:t>
            </a:r>
          </a:p>
          <a:p>
            <a:pPr marL="0" marR="0" lvl="5" indent="0" fontAlgn="auto">
              <a:spcBef>
                <a:spcPts val="2400"/>
              </a:spcBef>
              <a:spcAft>
                <a:spcPts val="600"/>
              </a:spcAft>
              <a:buClr>
                <a:srgbClr val="FA3C4B"/>
              </a:buClr>
              <a:buSzPct val="70000"/>
              <a:buNone/>
              <a:tabLst/>
              <a:defRPr/>
            </a:pPr>
            <a:r>
              <a:rPr lang="en-US" sz="1800" b="1" dirty="0">
                <a:solidFill>
                  <a:schemeClr val="accent2"/>
                </a:solidFill>
              </a:rPr>
              <a:t>Building blocks of a comprehensive system based on International Social Security standards </a:t>
            </a:r>
          </a:p>
          <a:p>
            <a:pPr marL="0" marR="0" lvl="5" indent="0" fontAlgn="auto">
              <a:spcBef>
                <a:spcPts val="2400"/>
              </a:spcBef>
              <a:spcAft>
                <a:spcPts val="600"/>
              </a:spcAft>
              <a:buClr>
                <a:srgbClr val="FA3C4B"/>
              </a:buClr>
              <a:buSzPct val="70000"/>
              <a:buNone/>
              <a:tabLst/>
              <a:defRPr/>
            </a:pPr>
            <a:r>
              <a:rPr lang="en-US" sz="1800" b="1" dirty="0">
                <a:solidFill>
                  <a:schemeClr val="accent2"/>
                </a:solidFill>
              </a:rPr>
              <a:t>Ratification Campaign</a:t>
            </a:r>
          </a:p>
        </p:txBody>
      </p:sp>
      <p:sp>
        <p:nvSpPr>
          <p:cNvPr id="23" name="Footer Placeholder 5">
            <a:extLst>
              <a:ext uri="{FF2B5EF4-FFF2-40B4-BE49-F238E27FC236}">
                <a16:creationId xmlns:a16="http://schemas.microsoft.com/office/drawing/2014/main" id="{3A48FDEE-E3C6-7645-DD82-D0E19C96C143}"/>
              </a:ext>
            </a:extLst>
          </p:cNvPr>
          <p:cNvSpPr>
            <a:spLocks noGrp="1"/>
          </p:cNvSpPr>
          <p:nvPr>
            <p:ph type="ftr" sz="quarter" idx="11"/>
          </p:nvPr>
        </p:nvSpPr>
        <p:spPr>
          <a:xfrm>
            <a:off x="490538" y="6337302"/>
            <a:ext cx="5605462" cy="180000"/>
          </a:xfrm>
        </p:spPr>
        <p:txBody>
          <a:bodyPr/>
          <a:lstStyle/>
          <a:p>
            <a:pPr>
              <a:spcAft>
                <a:spcPts val="600"/>
              </a:spcAft>
            </a:pPr>
            <a:r>
              <a:rPr lang="en-GB"/>
              <a:t>Advancing social justice, promoting decent work</a:t>
            </a:r>
          </a:p>
        </p:txBody>
      </p:sp>
      <p:sp>
        <p:nvSpPr>
          <p:cNvPr id="3" name="Slide Number Placeholder 2">
            <a:extLst>
              <a:ext uri="{FF2B5EF4-FFF2-40B4-BE49-F238E27FC236}">
                <a16:creationId xmlns:a16="http://schemas.microsoft.com/office/drawing/2014/main" id="{95F31729-96B5-4F09-B084-BFF93B84BE0F}"/>
              </a:ext>
            </a:extLst>
          </p:cNvPr>
          <p:cNvSpPr>
            <a:spLocks noGrp="1"/>
          </p:cNvSpPr>
          <p:nvPr>
            <p:ph type="sldNum" sz="quarter" idx="12"/>
          </p:nvPr>
        </p:nvSpPr>
        <p:spPr>
          <a:xfrm>
            <a:off x="11161462" y="432000"/>
            <a:ext cx="540000" cy="288000"/>
          </a:xfrm>
        </p:spPr>
        <p:txBody>
          <a:bodyPr vert="horz" lIns="0" tIns="0" rIns="0" bIns="0" rtlCol="0" anchor="t" anchorCtr="0">
            <a:normAutofit/>
          </a:bodyPr>
          <a:lstStyle/>
          <a:p>
            <a:pPr>
              <a:spcAft>
                <a:spcPts val="600"/>
              </a:spcAft>
            </a:pPr>
            <a:fld id="{856227C0-AD57-4F9B-BAE3-EEFB0D0EE427}" type="slidenum">
              <a:rPr lang="en-GB" smtClean="0"/>
              <a:pPr>
                <a:spcAft>
                  <a:spcPts val="600"/>
                </a:spcAft>
              </a:pPr>
              <a:t>2</a:t>
            </a:fld>
            <a:endParaRPr lang="en-GB"/>
          </a:p>
        </p:txBody>
      </p:sp>
    </p:spTree>
    <p:extLst>
      <p:ext uri="{BB962C8B-B14F-4D97-AF65-F5344CB8AC3E}">
        <p14:creationId xmlns:p14="http://schemas.microsoft.com/office/powerpoint/2010/main" val="9713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BB1E-B575-CDF3-D586-E91AAB9792CD}"/>
              </a:ext>
            </a:extLst>
          </p:cNvPr>
          <p:cNvSpPr>
            <a:spLocks noGrp="1"/>
          </p:cNvSpPr>
          <p:nvPr>
            <p:ph type="title"/>
          </p:nvPr>
        </p:nvSpPr>
        <p:spPr/>
        <p:txBody>
          <a:bodyPr/>
          <a:lstStyle/>
          <a:p>
            <a:r>
              <a:rPr lang="en-US" dirty="0"/>
              <a:t>Understanding the concept</a:t>
            </a:r>
            <a:endParaRPr lang="en-GB" dirty="0"/>
          </a:p>
        </p:txBody>
      </p:sp>
      <p:sp>
        <p:nvSpPr>
          <p:cNvPr id="3" name="Content Placeholder 2">
            <a:extLst>
              <a:ext uri="{FF2B5EF4-FFF2-40B4-BE49-F238E27FC236}">
                <a16:creationId xmlns:a16="http://schemas.microsoft.com/office/drawing/2014/main" id="{4ACAFD3D-B0A4-AEA9-95EE-7A85BB2D73C8}"/>
              </a:ext>
            </a:extLst>
          </p:cNvPr>
          <p:cNvSpPr>
            <a:spLocks noGrp="1"/>
          </p:cNvSpPr>
          <p:nvPr>
            <p:ph idx="1"/>
          </p:nvPr>
        </p:nvSpPr>
        <p:spPr/>
        <p:txBody>
          <a:bodyPr/>
          <a:lstStyle/>
          <a:p>
            <a:r>
              <a:rPr lang="en-US" dirty="0"/>
              <a:t> </a:t>
            </a:r>
            <a:r>
              <a:rPr lang="en-US" sz="3200" dirty="0">
                <a:solidFill>
                  <a:schemeClr val="tx1">
                    <a:lumMod val="50000"/>
                    <a:lumOff val="50000"/>
                  </a:schemeClr>
                </a:solidFill>
              </a:rPr>
              <a:t>You say social protection</a:t>
            </a:r>
          </a:p>
          <a:p>
            <a:r>
              <a:rPr lang="en-US" sz="3200" dirty="0">
                <a:solidFill>
                  <a:schemeClr val="accent5">
                    <a:lumMod val="50000"/>
                  </a:schemeClr>
                </a:solidFill>
              </a:rPr>
              <a:t>They say social security</a:t>
            </a:r>
          </a:p>
          <a:p>
            <a:r>
              <a:rPr lang="en-US" sz="3200" dirty="0"/>
              <a:t>Are we talking about the same or different concepts?</a:t>
            </a:r>
            <a:endParaRPr lang="en-GB" sz="3200" dirty="0"/>
          </a:p>
        </p:txBody>
      </p:sp>
      <p:sp>
        <p:nvSpPr>
          <p:cNvPr id="4" name="Date Placeholder 3">
            <a:extLst>
              <a:ext uri="{FF2B5EF4-FFF2-40B4-BE49-F238E27FC236}">
                <a16:creationId xmlns:a16="http://schemas.microsoft.com/office/drawing/2014/main" id="{67D37FA0-87F9-43E4-98EF-294E843A428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6396B34-DDE3-785A-0978-EC78C294699F}"/>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A69FBC3F-7901-947E-69F6-6F4664EE3988}"/>
              </a:ext>
            </a:extLst>
          </p:cNvPr>
          <p:cNvSpPr>
            <a:spLocks noGrp="1"/>
          </p:cNvSpPr>
          <p:nvPr>
            <p:ph type="sldNum" sz="quarter" idx="12"/>
          </p:nvPr>
        </p:nvSpPr>
        <p:spPr/>
        <p:txBody>
          <a:bodyPr/>
          <a:lstStyle/>
          <a:p>
            <a:fld id="{856227C0-AD57-4F9B-BAE3-EEFB0D0EE427}" type="slidenum">
              <a:rPr lang="en-GB" smtClean="0"/>
              <a:t>3</a:t>
            </a:fld>
            <a:endParaRPr lang="en-GB"/>
          </a:p>
        </p:txBody>
      </p:sp>
    </p:spTree>
    <p:extLst>
      <p:ext uri="{BB962C8B-B14F-4D97-AF65-F5344CB8AC3E}">
        <p14:creationId xmlns:p14="http://schemas.microsoft.com/office/powerpoint/2010/main" val="36114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4BC2-988A-AF62-CF76-1596798770DC}"/>
              </a:ext>
            </a:extLst>
          </p:cNvPr>
          <p:cNvSpPr>
            <a:spLocks noGrp="1"/>
          </p:cNvSpPr>
          <p:nvPr>
            <p:ph type="title"/>
          </p:nvPr>
        </p:nvSpPr>
        <p:spPr>
          <a:xfrm>
            <a:off x="490538" y="1073148"/>
            <a:ext cx="11210924" cy="712109"/>
          </a:xfrm>
        </p:spPr>
        <p:txBody>
          <a:bodyPr anchor="t">
            <a:normAutofit/>
          </a:bodyPr>
          <a:lstStyle/>
          <a:p>
            <a:r>
              <a:rPr lang="en-US" dirty="0"/>
              <a:t>Understanding the concept</a:t>
            </a:r>
            <a:endParaRPr lang="en-GB" dirty="0"/>
          </a:p>
        </p:txBody>
      </p:sp>
      <p:sp>
        <p:nvSpPr>
          <p:cNvPr id="5" name="Footer Placeholder 4">
            <a:extLst>
              <a:ext uri="{FF2B5EF4-FFF2-40B4-BE49-F238E27FC236}">
                <a16:creationId xmlns:a16="http://schemas.microsoft.com/office/drawing/2014/main" id="{10F66342-C72B-5BE4-2678-A06CE0F648CE}"/>
              </a:ext>
            </a:extLst>
          </p:cNvPr>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6" name="Slide Number Placeholder 5">
            <a:extLst>
              <a:ext uri="{FF2B5EF4-FFF2-40B4-BE49-F238E27FC236}">
                <a16:creationId xmlns:a16="http://schemas.microsoft.com/office/drawing/2014/main" id="{D2F3FAA9-D0A4-B519-DEEC-053A29F28995}"/>
              </a:ext>
            </a:extLst>
          </p:cNvPr>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4</a:t>
            </a:fld>
            <a:endParaRPr lang="en-GB"/>
          </a:p>
        </p:txBody>
      </p:sp>
      <p:graphicFrame>
        <p:nvGraphicFramePr>
          <p:cNvPr id="8" name="Content Placeholder 2">
            <a:extLst>
              <a:ext uri="{FF2B5EF4-FFF2-40B4-BE49-F238E27FC236}">
                <a16:creationId xmlns:a16="http://schemas.microsoft.com/office/drawing/2014/main" id="{A9744011-C3DD-619B-E880-846C7E62A248}"/>
              </a:ext>
            </a:extLst>
          </p:cNvPr>
          <p:cNvGraphicFramePr>
            <a:graphicFrameLocks noGrp="1"/>
          </p:cNvGraphicFramePr>
          <p:nvPr>
            <p:ph idx="1"/>
            <p:extLst>
              <p:ext uri="{D42A27DB-BD31-4B8C-83A1-F6EECF244321}">
                <p14:modId xmlns:p14="http://schemas.microsoft.com/office/powerpoint/2010/main" val="682965821"/>
              </p:ext>
            </p:extLst>
          </p:nvPr>
        </p:nvGraphicFramePr>
        <p:xfrm>
          <a:off x="490538" y="1785257"/>
          <a:ext cx="11210924" cy="455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7F1D2ED-E40A-0DE8-9806-5390F40F0BB7}"/>
              </a:ext>
            </a:extLst>
          </p:cNvPr>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268340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GB" dirty="0" err="1"/>
              <a:t>ights</a:t>
            </a:r>
            <a:r>
              <a:rPr lang="en-GB" dirty="0"/>
              <a:t> Based Approach</a:t>
            </a:r>
          </a:p>
        </p:txBody>
      </p:sp>
    </p:spTree>
    <p:extLst>
      <p:ext uri="{BB962C8B-B14F-4D97-AF65-F5344CB8AC3E}">
        <p14:creationId xmlns:p14="http://schemas.microsoft.com/office/powerpoint/2010/main" val="294594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40EF9-538B-0A99-6951-6A72C6781F77}"/>
              </a:ext>
            </a:extLst>
          </p:cNvPr>
          <p:cNvSpPr>
            <a:spLocks noGrp="1"/>
          </p:cNvSpPr>
          <p:nvPr>
            <p:ph type="title"/>
          </p:nvPr>
        </p:nvSpPr>
        <p:spPr/>
        <p:txBody>
          <a:bodyPr/>
          <a:lstStyle/>
          <a:p>
            <a:r>
              <a:rPr lang="en-GB" dirty="0"/>
              <a:t>Rights-Based Approach to Social Protection </a:t>
            </a:r>
          </a:p>
        </p:txBody>
      </p:sp>
      <p:sp>
        <p:nvSpPr>
          <p:cNvPr id="4" name="Datumsplatzhalter 3">
            <a:extLst>
              <a:ext uri="{FF2B5EF4-FFF2-40B4-BE49-F238E27FC236}">
                <a16:creationId xmlns:a16="http://schemas.microsoft.com/office/drawing/2014/main" id="{F7AA672B-E157-AB4E-6B0E-888728749020}"/>
              </a:ext>
            </a:extLst>
          </p:cNvPr>
          <p:cNvSpPr>
            <a:spLocks noGrp="1"/>
          </p:cNvSpPr>
          <p:nvPr>
            <p:ph type="dt" sz="half" idx="10"/>
          </p:nvPr>
        </p:nvSpPr>
        <p:spPr/>
        <p:txBody>
          <a:bodyPr/>
          <a:lstStyle/>
          <a:p>
            <a:r>
              <a:rPr lang="en-GB"/>
              <a:t>Date: Monday / 01 / October / 2019</a:t>
            </a:r>
          </a:p>
        </p:txBody>
      </p:sp>
      <p:sp>
        <p:nvSpPr>
          <p:cNvPr id="5" name="Fußzeilenplatzhalter 4">
            <a:extLst>
              <a:ext uri="{FF2B5EF4-FFF2-40B4-BE49-F238E27FC236}">
                <a16:creationId xmlns:a16="http://schemas.microsoft.com/office/drawing/2014/main" id="{8B232F5D-33F2-5536-01F3-E42FF688F626}"/>
              </a:ext>
            </a:extLst>
          </p:cNvPr>
          <p:cNvSpPr>
            <a:spLocks noGrp="1"/>
          </p:cNvSpPr>
          <p:nvPr>
            <p:ph type="ftr" sz="quarter" idx="11"/>
          </p:nvPr>
        </p:nvSpPr>
        <p:spPr/>
        <p:txBody>
          <a:bodyPr/>
          <a:lstStyle/>
          <a:p>
            <a:r>
              <a:rPr lang="en-GB"/>
              <a:t>Advancing social justice, promoting decent work</a:t>
            </a:r>
          </a:p>
        </p:txBody>
      </p:sp>
      <p:sp>
        <p:nvSpPr>
          <p:cNvPr id="6" name="Foliennummernplatzhalter 5">
            <a:extLst>
              <a:ext uri="{FF2B5EF4-FFF2-40B4-BE49-F238E27FC236}">
                <a16:creationId xmlns:a16="http://schemas.microsoft.com/office/drawing/2014/main" id="{7175595E-E42C-0EA6-02C1-AA8277E9C1E8}"/>
              </a:ext>
            </a:extLst>
          </p:cNvPr>
          <p:cNvSpPr>
            <a:spLocks noGrp="1"/>
          </p:cNvSpPr>
          <p:nvPr>
            <p:ph type="sldNum" sz="quarter" idx="12"/>
          </p:nvPr>
        </p:nvSpPr>
        <p:spPr/>
        <p:txBody>
          <a:bodyPr/>
          <a:lstStyle/>
          <a:p>
            <a:fld id="{856227C0-AD57-4F9B-BAE3-EEFB0D0EE427}" type="slidenum">
              <a:rPr lang="en-GB" smtClean="0"/>
              <a:t>6</a:t>
            </a:fld>
            <a:endParaRPr lang="en-GB"/>
          </a:p>
        </p:txBody>
      </p:sp>
      <p:sp>
        <p:nvSpPr>
          <p:cNvPr id="9" name="Freeform 7">
            <a:extLst>
              <a:ext uri="{FF2B5EF4-FFF2-40B4-BE49-F238E27FC236}">
                <a16:creationId xmlns:a16="http://schemas.microsoft.com/office/drawing/2014/main" id="{85974404-D2EA-B1C8-89E1-0F73D0990F25}"/>
              </a:ext>
            </a:extLst>
          </p:cNvPr>
          <p:cNvSpPr>
            <a:spLocks/>
          </p:cNvSpPr>
          <p:nvPr/>
        </p:nvSpPr>
        <p:spPr bwMode="auto">
          <a:xfrm>
            <a:off x="5430000" y="1988840"/>
            <a:ext cx="1332000" cy="1332000"/>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chemeClr val="accent4"/>
          </a:solidFill>
          <a:ln w="19050" cap="rnd">
            <a:solidFill>
              <a:schemeClr val="accent4"/>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Oval 15">
            <a:extLst>
              <a:ext uri="{FF2B5EF4-FFF2-40B4-BE49-F238E27FC236}">
                <a16:creationId xmlns:a16="http://schemas.microsoft.com/office/drawing/2014/main" id="{3100588C-5B23-AD36-671E-46D37448FC29}"/>
              </a:ext>
            </a:extLst>
          </p:cNvPr>
          <p:cNvSpPr/>
          <p:nvPr/>
        </p:nvSpPr>
        <p:spPr>
          <a:xfrm>
            <a:off x="5340000" y="1898840"/>
            <a:ext cx="1512000" cy="1512000"/>
          </a:xfrm>
          <a:prstGeom prst="ellipse">
            <a:avLst/>
          </a:prstGeom>
          <a:no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9" name="Gerade Verbindung 18">
            <a:extLst>
              <a:ext uri="{FF2B5EF4-FFF2-40B4-BE49-F238E27FC236}">
                <a16:creationId xmlns:a16="http://schemas.microsoft.com/office/drawing/2014/main" id="{A689EBEA-FF59-6447-2988-BB53F5C2123B}"/>
              </a:ext>
            </a:extLst>
          </p:cNvPr>
          <p:cNvCxnSpPr>
            <a:cxnSpLocks/>
          </p:cNvCxnSpPr>
          <p:nvPr/>
        </p:nvCxnSpPr>
        <p:spPr>
          <a:xfrm>
            <a:off x="6457630" y="1988840"/>
            <a:ext cx="3382786" cy="18976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DBE194E0-7FF8-CA8D-94C9-5ADC86CC90C6}"/>
              </a:ext>
            </a:extLst>
          </p:cNvPr>
          <p:cNvCxnSpPr>
            <a:cxnSpLocks/>
          </p:cNvCxnSpPr>
          <p:nvPr/>
        </p:nvCxnSpPr>
        <p:spPr>
          <a:xfrm flipH="1">
            <a:off x="3626298" y="3099663"/>
            <a:ext cx="3084042" cy="2794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Freihandform 61">
            <a:extLst>
              <a:ext uri="{FF2B5EF4-FFF2-40B4-BE49-F238E27FC236}">
                <a16:creationId xmlns:a16="http://schemas.microsoft.com/office/drawing/2014/main" id="{9DA3EB85-D4F3-313E-8DC4-B8F4EA44B799}"/>
              </a:ext>
            </a:extLst>
          </p:cNvPr>
          <p:cNvSpPr/>
          <p:nvPr/>
        </p:nvSpPr>
        <p:spPr>
          <a:xfrm>
            <a:off x="2639616" y="2194771"/>
            <a:ext cx="2853190" cy="1568999"/>
          </a:xfrm>
          <a:custGeom>
            <a:avLst/>
            <a:gdLst>
              <a:gd name="connsiteX0" fmla="*/ 0 w 2810108"/>
              <a:gd name="connsiteY0" fmla="*/ 1527717 h 1527717"/>
              <a:gd name="connsiteX1" fmla="*/ 1594625 w 2810108"/>
              <a:gd name="connsiteY1" fmla="*/ 1137424 h 1527717"/>
              <a:gd name="connsiteX2" fmla="*/ 2810108 w 2810108"/>
              <a:gd name="connsiteY2" fmla="*/ 0 h 1527717"/>
              <a:gd name="connsiteX3" fmla="*/ 2810108 w 2810108"/>
              <a:gd name="connsiteY3" fmla="*/ 0 h 1527717"/>
            </a:gdLst>
            <a:ahLst/>
            <a:cxnLst>
              <a:cxn ang="0">
                <a:pos x="connsiteX0" y="connsiteY0"/>
              </a:cxn>
              <a:cxn ang="0">
                <a:pos x="connsiteX1" y="connsiteY1"/>
              </a:cxn>
              <a:cxn ang="0">
                <a:pos x="connsiteX2" y="connsiteY2"/>
              </a:cxn>
              <a:cxn ang="0">
                <a:pos x="connsiteX3" y="connsiteY3"/>
              </a:cxn>
            </a:cxnLst>
            <a:rect l="l" t="t" r="r" b="b"/>
            <a:pathLst>
              <a:path w="2810108" h="1527717">
                <a:moveTo>
                  <a:pt x="0" y="1527717"/>
                </a:moveTo>
                <a:cubicBezTo>
                  <a:pt x="563137" y="1459880"/>
                  <a:pt x="1126274" y="1392043"/>
                  <a:pt x="1594625" y="1137424"/>
                </a:cubicBezTo>
                <a:cubicBezTo>
                  <a:pt x="2062976" y="882805"/>
                  <a:pt x="2810108" y="0"/>
                  <a:pt x="2810108" y="0"/>
                </a:cubicBezTo>
                <a:lnTo>
                  <a:pt x="2810108" y="0"/>
                </a:lnTo>
              </a:path>
            </a:pathLst>
          </a:custGeom>
          <a:no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45D2409B-B446-9BA1-C384-48AF3107177D}"/>
              </a:ext>
            </a:extLst>
          </p:cNvPr>
          <p:cNvSpPr/>
          <p:nvPr/>
        </p:nvSpPr>
        <p:spPr>
          <a:xfrm>
            <a:off x="3365727" y="2373038"/>
            <a:ext cx="1080000" cy="1080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5E4B5EC7-01AA-99AB-FE6A-C620656C33DD}"/>
              </a:ext>
            </a:extLst>
          </p:cNvPr>
          <p:cNvSpPr/>
          <p:nvPr/>
        </p:nvSpPr>
        <p:spPr>
          <a:xfrm>
            <a:off x="6308125" y="3908909"/>
            <a:ext cx="1080000" cy="1080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4DF7F9C-8D7B-96E9-8593-D0E2094717EC}"/>
              </a:ext>
            </a:extLst>
          </p:cNvPr>
          <p:cNvSpPr/>
          <p:nvPr/>
        </p:nvSpPr>
        <p:spPr>
          <a:xfrm>
            <a:off x="1837752" y="3712623"/>
            <a:ext cx="2340000" cy="2340000"/>
          </a:xfrm>
          <a:prstGeom prst="ellipse">
            <a:avLst/>
          </a:prstGeom>
          <a:no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2D6DDB09-BDEE-36A1-E1D4-45FBE3A7BB9E}"/>
              </a:ext>
            </a:extLst>
          </p:cNvPr>
          <p:cNvSpPr>
            <a:spLocks noChangeAspect="1"/>
          </p:cNvSpPr>
          <p:nvPr/>
        </p:nvSpPr>
        <p:spPr>
          <a:xfrm>
            <a:off x="2235269" y="3743882"/>
            <a:ext cx="2052000" cy="2052000"/>
          </a:xfrm>
          <a:prstGeom prst="ellipse">
            <a:avLst/>
          </a:prstGeom>
          <a:solidFill>
            <a:schemeClr val="bg1"/>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6" name="Abgerundetes Rechteck 65">
            <a:extLst>
              <a:ext uri="{FF2B5EF4-FFF2-40B4-BE49-F238E27FC236}">
                <a16:creationId xmlns:a16="http://schemas.microsoft.com/office/drawing/2014/main" id="{04625E31-48D8-0F05-211C-3E178E964069}"/>
              </a:ext>
            </a:extLst>
          </p:cNvPr>
          <p:cNvSpPr/>
          <p:nvPr/>
        </p:nvSpPr>
        <p:spPr>
          <a:xfrm>
            <a:off x="2953752" y="5923173"/>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9" name="Abgerundetes Rechteck 68">
            <a:extLst>
              <a:ext uri="{FF2B5EF4-FFF2-40B4-BE49-F238E27FC236}">
                <a16:creationId xmlns:a16="http://schemas.microsoft.com/office/drawing/2014/main" id="{AE331611-4E70-060E-25DF-ADD95F5E4FD0}"/>
              </a:ext>
            </a:extLst>
          </p:cNvPr>
          <p:cNvSpPr/>
          <p:nvPr/>
        </p:nvSpPr>
        <p:spPr>
          <a:xfrm rot="1110356">
            <a:off x="2615047" y="586393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0" name="Abgerundetes Rechteck 69">
            <a:extLst>
              <a:ext uri="{FF2B5EF4-FFF2-40B4-BE49-F238E27FC236}">
                <a16:creationId xmlns:a16="http://schemas.microsoft.com/office/drawing/2014/main" id="{0B92018F-D499-2B69-BB47-1DDD15525C3C}"/>
              </a:ext>
            </a:extLst>
          </p:cNvPr>
          <p:cNvSpPr/>
          <p:nvPr/>
        </p:nvSpPr>
        <p:spPr>
          <a:xfrm rot="2164074">
            <a:off x="2304110" y="571567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1" name="Abgerundetes Rechteck 70">
            <a:extLst>
              <a:ext uri="{FF2B5EF4-FFF2-40B4-BE49-F238E27FC236}">
                <a16:creationId xmlns:a16="http://schemas.microsoft.com/office/drawing/2014/main" id="{04A1E09C-8C1D-6872-FB87-D854082B1B5E}"/>
              </a:ext>
            </a:extLst>
          </p:cNvPr>
          <p:cNvSpPr/>
          <p:nvPr/>
        </p:nvSpPr>
        <p:spPr>
          <a:xfrm rot="4247371">
            <a:off x="1893905" y="515987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2" name="Abgerundetes Rechteck 71">
            <a:extLst>
              <a:ext uri="{FF2B5EF4-FFF2-40B4-BE49-F238E27FC236}">
                <a16:creationId xmlns:a16="http://schemas.microsoft.com/office/drawing/2014/main" id="{045B0743-C1D1-88BF-E58A-7920DB7B29B2}"/>
              </a:ext>
            </a:extLst>
          </p:cNvPr>
          <p:cNvSpPr/>
          <p:nvPr/>
        </p:nvSpPr>
        <p:spPr>
          <a:xfrm rot="3436132">
            <a:off x="2046305" y="545757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3" name="Abgerundetes Rechteck 72">
            <a:extLst>
              <a:ext uri="{FF2B5EF4-FFF2-40B4-BE49-F238E27FC236}">
                <a16:creationId xmlns:a16="http://schemas.microsoft.com/office/drawing/2014/main" id="{F65B27A8-EE3C-931C-284E-D16AC17427BF}"/>
              </a:ext>
            </a:extLst>
          </p:cNvPr>
          <p:cNvSpPr/>
          <p:nvPr/>
        </p:nvSpPr>
        <p:spPr>
          <a:xfrm rot="5400000">
            <a:off x="1837399" y="480971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4" name="Abgerundetes Rechteck 73">
            <a:extLst>
              <a:ext uri="{FF2B5EF4-FFF2-40B4-BE49-F238E27FC236}">
                <a16:creationId xmlns:a16="http://schemas.microsoft.com/office/drawing/2014/main" id="{200D357E-DCC2-A323-F057-EC3AB8826BB7}"/>
              </a:ext>
            </a:extLst>
          </p:cNvPr>
          <p:cNvSpPr/>
          <p:nvPr/>
        </p:nvSpPr>
        <p:spPr>
          <a:xfrm rot="6453348">
            <a:off x="1909407" y="4462485"/>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5" name="Abgerundetes Rechteck 74">
            <a:extLst>
              <a:ext uri="{FF2B5EF4-FFF2-40B4-BE49-F238E27FC236}">
                <a16:creationId xmlns:a16="http://schemas.microsoft.com/office/drawing/2014/main" id="{AA20F581-E087-A00D-AA82-692A71A3B595}"/>
              </a:ext>
            </a:extLst>
          </p:cNvPr>
          <p:cNvSpPr/>
          <p:nvPr/>
        </p:nvSpPr>
        <p:spPr>
          <a:xfrm rot="7382527">
            <a:off x="2054119" y="417154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6" name="Abgerundetes Rechteck 75">
            <a:extLst>
              <a:ext uri="{FF2B5EF4-FFF2-40B4-BE49-F238E27FC236}">
                <a16:creationId xmlns:a16="http://schemas.microsoft.com/office/drawing/2014/main" id="{C3545767-9245-E95B-176E-5B9B0F1F3F57}"/>
              </a:ext>
            </a:extLst>
          </p:cNvPr>
          <p:cNvSpPr/>
          <p:nvPr/>
        </p:nvSpPr>
        <p:spPr>
          <a:xfrm rot="8461901">
            <a:off x="2320047" y="392684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7" name="Abgerundetes Rechteck 76">
            <a:extLst>
              <a:ext uri="{FF2B5EF4-FFF2-40B4-BE49-F238E27FC236}">
                <a16:creationId xmlns:a16="http://schemas.microsoft.com/office/drawing/2014/main" id="{4EDF2723-D87B-7692-ED98-D92EC810A0A1}"/>
              </a:ext>
            </a:extLst>
          </p:cNvPr>
          <p:cNvSpPr/>
          <p:nvPr/>
        </p:nvSpPr>
        <p:spPr>
          <a:xfrm rot="10800000">
            <a:off x="2953752" y="3711190"/>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8" name="Abgerundetes Rechteck 77">
            <a:extLst>
              <a:ext uri="{FF2B5EF4-FFF2-40B4-BE49-F238E27FC236}">
                <a16:creationId xmlns:a16="http://schemas.microsoft.com/office/drawing/2014/main" id="{DA408F7A-8C62-2AC7-C6DD-B092488116D4}"/>
              </a:ext>
            </a:extLst>
          </p:cNvPr>
          <p:cNvSpPr/>
          <p:nvPr/>
        </p:nvSpPr>
        <p:spPr>
          <a:xfrm rot="10014723">
            <a:off x="2638177" y="374333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9" name="Abgerundetes Rechteck 78">
            <a:extLst>
              <a:ext uri="{FF2B5EF4-FFF2-40B4-BE49-F238E27FC236}">
                <a16:creationId xmlns:a16="http://schemas.microsoft.com/office/drawing/2014/main" id="{0F3508D8-C69A-8653-32D1-CF2FCBFAB96F}"/>
              </a:ext>
            </a:extLst>
          </p:cNvPr>
          <p:cNvSpPr/>
          <p:nvPr/>
        </p:nvSpPr>
        <p:spPr>
          <a:xfrm rot="20863494">
            <a:off x="3285675" y="586743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0" name="Abgerundetes Rechteck 79">
            <a:extLst>
              <a:ext uri="{FF2B5EF4-FFF2-40B4-BE49-F238E27FC236}">
                <a16:creationId xmlns:a16="http://schemas.microsoft.com/office/drawing/2014/main" id="{7A7747B0-02E3-D3F1-3318-DDAAF0E0090E}"/>
              </a:ext>
            </a:extLst>
          </p:cNvPr>
          <p:cNvSpPr/>
          <p:nvPr/>
        </p:nvSpPr>
        <p:spPr>
          <a:xfrm rot="19600359">
            <a:off x="3595697" y="5696050"/>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1" name="Abgerundetes Rechteck 80">
            <a:extLst>
              <a:ext uri="{FF2B5EF4-FFF2-40B4-BE49-F238E27FC236}">
                <a16:creationId xmlns:a16="http://schemas.microsoft.com/office/drawing/2014/main" id="{E9D9EFE7-7DB6-8461-F64A-3765272454C9}"/>
              </a:ext>
            </a:extLst>
          </p:cNvPr>
          <p:cNvSpPr/>
          <p:nvPr/>
        </p:nvSpPr>
        <p:spPr>
          <a:xfrm rot="18602676">
            <a:off x="3851727" y="546540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Freeform 5">
            <a:extLst>
              <a:ext uri="{FF2B5EF4-FFF2-40B4-BE49-F238E27FC236}">
                <a16:creationId xmlns:a16="http://schemas.microsoft.com/office/drawing/2014/main" id="{4E08031A-8831-7600-4D31-F50F87332A5A}"/>
              </a:ext>
            </a:extLst>
          </p:cNvPr>
          <p:cNvSpPr>
            <a:spLocks/>
          </p:cNvSpPr>
          <p:nvPr/>
        </p:nvSpPr>
        <p:spPr bwMode="auto">
          <a:xfrm>
            <a:off x="1927752" y="3802623"/>
            <a:ext cx="2160000" cy="2160000"/>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2"/>
          </a:solidFill>
          <a:ln w="19050" cap="rnd">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5" name="Abgerundetes Rechteck 84">
            <a:extLst>
              <a:ext uri="{FF2B5EF4-FFF2-40B4-BE49-F238E27FC236}">
                <a16:creationId xmlns:a16="http://schemas.microsoft.com/office/drawing/2014/main" id="{399043DC-5DDB-5573-3F59-DBC537C671A2}"/>
              </a:ext>
            </a:extLst>
          </p:cNvPr>
          <p:cNvSpPr/>
          <p:nvPr/>
        </p:nvSpPr>
        <p:spPr>
          <a:xfrm rot="4877353">
            <a:off x="10161797" y="4458176"/>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6" name="Abgerundetes Rechteck 85">
            <a:extLst>
              <a:ext uri="{FF2B5EF4-FFF2-40B4-BE49-F238E27FC236}">
                <a16:creationId xmlns:a16="http://schemas.microsoft.com/office/drawing/2014/main" id="{0A23A9B8-114C-ED18-0110-29822C9AF59E}"/>
              </a:ext>
            </a:extLst>
          </p:cNvPr>
          <p:cNvSpPr/>
          <p:nvPr/>
        </p:nvSpPr>
        <p:spPr>
          <a:xfrm rot="1110356">
            <a:off x="8797161" y="584930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7" name="Abgerundetes Rechteck 86">
            <a:extLst>
              <a:ext uri="{FF2B5EF4-FFF2-40B4-BE49-F238E27FC236}">
                <a16:creationId xmlns:a16="http://schemas.microsoft.com/office/drawing/2014/main" id="{B7F68500-6F9B-4D52-60E4-4CE441D80849}"/>
              </a:ext>
            </a:extLst>
          </p:cNvPr>
          <p:cNvSpPr/>
          <p:nvPr/>
        </p:nvSpPr>
        <p:spPr>
          <a:xfrm rot="2164074">
            <a:off x="8484175" y="5681006"/>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8" name="Abgerundetes Rechteck 87">
            <a:extLst>
              <a:ext uri="{FF2B5EF4-FFF2-40B4-BE49-F238E27FC236}">
                <a16:creationId xmlns:a16="http://schemas.microsoft.com/office/drawing/2014/main" id="{7D960DF3-1057-EE86-7748-FC39C783FA49}"/>
              </a:ext>
            </a:extLst>
          </p:cNvPr>
          <p:cNvSpPr/>
          <p:nvPr/>
        </p:nvSpPr>
        <p:spPr>
          <a:xfrm rot="4247371">
            <a:off x="8080467" y="515451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0" name="Abgerundetes Rechteck 89">
            <a:extLst>
              <a:ext uri="{FF2B5EF4-FFF2-40B4-BE49-F238E27FC236}">
                <a16:creationId xmlns:a16="http://schemas.microsoft.com/office/drawing/2014/main" id="{F88C45DA-A694-C7CB-553A-F029CDC8E3F1}"/>
              </a:ext>
            </a:extLst>
          </p:cNvPr>
          <p:cNvSpPr/>
          <p:nvPr/>
        </p:nvSpPr>
        <p:spPr>
          <a:xfrm rot="6504817">
            <a:off x="10161014" y="5146090"/>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1" name="Abgerundetes Rechteck 90">
            <a:extLst>
              <a:ext uri="{FF2B5EF4-FFF2-40B4-BE49-F238E27FC236}">
                <a16:creationId xmlns:a16="http://schemas.microsoft.com/office/drawing/2014/main" id="{56104D1C-BA53-7EC3-FFE4-06E458805AB1}"/>
              </a:ext>
            </a:extLst>
          </p:cNvPr>
          <p:cNvSpPr/>
          <p:nvPr/>
        </p:nvSpPr>
        <p:spPr>
          <a:xfrm rot="5400000">
            <a:off x="10219498" y="480971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4" name="Abgerundetes Rechteck 93">
            <a:extLst>
              <a:ext uri="{FF2B5EF4-FFF2-40B4-BE49-F238E27FC236}">
                <a16:creationId xmlns:a16="http://schemas.microsoft.com/office/drawing/2014/main" id="{73F9BC9F-BA0F-F740-4803-80A785CE7F08}"/>
              </a:ext>
            </a:extLst>
          </p:cNvPr>
          <p:cNvSpPr/>
          <p:nvPr/>
        </p:nvSpPr>
        <p:spPr>
          <a:xfrm rot="10800000">
            <a:off x="9130250" y="590860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5" name="Abgerundetes Rechteck 94">
            <a:extLst>
              <a:ext uri="{FF2B5EF4-FFF2-40B4-BE49-F238E27FC236}">
                <a16:creationId xmlns:a16="http://schemas.microsoft.com/office/drawing/2014/main" id="{A96F2ADD-E3AE-8F9C-F028-7CF5516E5786}"/>
              </a:ext>
            </a:extLst>
          </p:cNvPr>
          <p:cNvSpPr/>
          <p:nvPr/>
        </p:nvSpPr>
        <p:spPr>
          <a:xfrm rot="14112005">
            <a:off x="10028125" y="414193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6" name="Abgerundetes Rechteck 95">
            <a:extLst>
              <a:ext uri="{FF2B5EF4-FFF2-40B4-BE49-F238E27FC236}">
                <a16:creationId xmlns:a16="http://schemas.microsoft.com/office/drawing/2014/main" id="{ED421592-0008-EBBD-1622-5C3AE2ED46E1}"/>
              </a:ext>
            </a:extLst>
          </p:cNvPr>
          <p:cNvSpPr/>
          <p:nvPr/>
        </p:nvSpPr>
        <p:spPr>
          <a:xfrm rot="20863494">
            <a:off x="9474941" y="586743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7" name="Abgerundetes Rechteck 96">
            <a:extLst>
              <a:ext uri="{FF2B5EF4-FFF2-40B4-BE49-F238E27FC236}">
                <a16:creationId xmlns:a16="http://schemas.microsoft.com/office/drawing/2014/main" id="{91AF614C-5DD7-943A-E3DF-975307230221}"/>
              </a:ext>
            </a:extLst>
          </p:cNvPr>
          <p:cNvSpPr/>
          <p:nvPr/>
        </p:nvSpPr>
        <p:spPr>
          <a:xfrm rot="19600359">
            <a:off x="9781252" y="5695383"/>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B3916F12-D9D5-669D-0C10-BE4F4CF77936}"/>
              </a:ext>
            </a:extLst>
          </p:cNvPr>
          <p:cNvSpPr/>
          <p:nvPr/>
        </p:nvSpPr>
        <p:spPr>
          <a:xfrm>
            <a:off x="8014250" y="3695307"/>
            <a:ext cx="2340000" cy="2340000"/>
          </a:xfrm>
          <a:prstGeom prst="ellipse">
            <a:avLst/>
          </a:prstGeom>
          <a:no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8" name="Abgerundetes Rechteck 97">
            <a:extLst>
              <a:ext uri="{FF2B5EF4-FFF2-40B4-BE49-F238E27FC236}">
                <a16:creationId xmlns:a16="http://schemas.microsoft.com/office/drawing/2014/main" id="{ED25335E-95D7-EE06-0625-7787E8C7DB4E}"/>
              </a:ext>
            </a:extLst>
          </p:cNvPr>
          <p:cNvSpPr/>
          <p:nvPr/>
        </p:nvSpPr>
        <p:spPr>
          <a:xfrm rot="18602676">
            <a:off x="10020338" y="5450465"/>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7D6B01EF-570A-1CC9-FE9C-C98A1FD6EF93}"/>
              </a:ext>
            </a:extLst>
          </p:cNvPr>
          <p:cNvSpPr>
            <a:spLocks noChangeAspect="1"/>
          </p:cNvSpPr>
          <p:nvPr/>
        </p:nvSpPr>
        <p:spPr>
          <a:xfrm>
            <a:off x="7931433" y="3613722"/>
            <a:ext cx="2052000" cy="2052000"/>
          </a:xfrm>
          <a:prstGeom prst="ellipse">
            <a:avLst/>
          </a:prstGeom>
          <a:solidFill>
            <a:schemeClr val="bg1"/>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9" name="Freeform 5">
            <a:extLst>
              <a:ext uri="{FF2B5EF4-FFF2-40B4-BE49-F238E27FC236}">
                <a16:creationId xmlns:a16="http://schemas.microsoft.com/office/drawing/2014/main" id="{5D29FD48-3FA4-70F5-C42F-F634EFCC3636}"/>
              </a:ext>
            </a:extLst>
          </p:cNvPr>
          <p:cNvSpPr>
            <a:spLocks/>
          </p:cNvSpPr>
          <p:nvPr/>
        </p:nvSpPr>
        <p:spPr bwMode="auto">
          <a:xfrm>
            <a:off x="8099878" y="3790386"/>
            <a:ext cx="2160000" cy="2160000"/>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1"/>
          </a:solidFill>
          <a:ln w="19050" cap="rnd">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2" name="Abgerundetes Rechteck 91">
            <a:extLst>
              <a:ext uri="{FF2B5EF4-FFF2-40B4-BE49-F238E27FC236}">
                <a16:creationId xmlns:a16="http://schemas.microsoft.com/office/drawing/2014/main" id="{7AC0ADD3-1C0C-5194-2A59-904873240E8A}"/>
              </a:ext>
            </a:extLst>
          </p:cNvPr>
          <p:cNvSpPr/>
          <p:nvPr/>
        </p:nvSpPr>
        <p:spPr>
          <a:xfrm rot="12908220">
            <a:off x="9779349" y="390447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9" name="Abgerundetes Rechteck 88">
            <a:extLst>
              <a:ext uri="{FF2B5EF4-FFF2-40B4-BE49-F238E27FC236}">
                <a16:creationId xmlns:a16="http://schemas.microsoft.com/office/drawing/2014/main" id="{BE30D5F6-13CC-A7BD-1F0F-4B2C9D66CFE2}"/>
              </a:ext>
            </a:extLst>
          </p:cNvPr>
          <p:cNvSpPr/>
          <p:nvPr/>
        </p:nvSpPr>
        <p:spPr>
          <a:xfrm rot="3436132">
            <a:off x="8227028" y="5447156"/>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3" name="Freihandform 62">
            <a:extLst>
              <a:ext uri="{FF2B5EF4-FFF2-40B4-BE49-F238E27FC236}">
                <a16:creationId xmlns:a16="http://schemas.microsoft.com/office/drawing/2014/main" id="{BBB9FDF4-45F5-FA63-F256-847EA94C37A2}"/>
              </a:ext>
            </a:extLst>
          </p:cNvPr>
          <p:cNvSpPr/>
          <p:nvPr/>
        </p:nvSpPr>
        <p:spPr>
          <a:xfrm rot="15068480">
            <a:off x="5608580" y="3528379"/>
            <a:ext cx="2632968" cy="1592809"/>
          </a:xfrm>
          <a:custGeom>
            <a:avLst/>
            <a:gdLst>
              <a:gd name="connsiteX0" fmla="*/ 0 w 2810108"/>
              <a:gd name="connsiteY0" fmla="*/ 1527717 h 1527717"/>
              <a:gd name="connsiteX1" fmla="*/ 1594625 w 2810108"/>
              <a:gd name="connsiteY1" fmla="*/ 1137424 h 1527717"/>
              <a:gd name="connsiteX2" fmla="*/ 2810108 w 2810108"/>
              <a:gd name="connsiteY2" fmla="*/ 0 h 1527717"/>
              <a:gd name="connsiteX3" fmla="*/ 2810108 w 2810108"/>
              <a:gd name="connsiteY3" fmla="*/ 0 h 1527717"/>
            </a:gdLst>
            <a:ahLst/>
            <a:cxnLst>
              <a:cxn ang="0">
                <a:pos x="connsiteX0" y="connsiteY0"/>
              </a:cxn>
              <a:cxn ang="0">
                <a:pos x="connsiteX1" y="connsiteY1"/>
              </a:cxn>
              <a:cxn ang="0">
                <a:pos x="connsiteX2" y="connsiteY2"/>
              </a:cxn>
              <a:cxn ang="0">
                <a:pos x="connsiteX3" y="connsiteY3"/>
              </a:cxn>
            </a:cxnLst>
            <a:rect l="l" t="t" r="r" b="b"/>
            <a:pathLst>
              <a:path w="2810108" h="1527717">
                <a:moveTo>
                  <a:pt x="0" y="1527717"/>
                </a:moveTo>
                <a:cubicBezTo>
                  <a:pt x="563137" y="1459880"/>
                  <a:pt x="1126274" y="1392043"/>
                  <a:pt x="1594625" y="1137424"/>
                </a:cubicBezTo>
                <a:cubicBezTo>
                  <a:pt x="2062976" y="882805"/>
                  <a:pt x="2810108" y="0"/>
                  <a:pt x="2810108" y="0"/>
                </a:cubicBezTo>
                <a:lnTo>
                  <a:pt x="2810108" y="0"/>
                </a:lnTo>
              </a:path>
            </a:pathLst>
          </a:custGeom>
          <a:noFill/>
          <a:ln w="571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3" name="Abgerundetes Rechteck 92">
            <a:extLst>
              <a:ext uri="{FF2B5EF4-FFF2-40B4-BE49-F238E27FC236}">
                <a16:creationId xmlns:a16="http://schemas.microsoft.com/office/drawing/2014/main" id="{6381CCE1-157E-1B1F-A851-79EE7F55D6CD}"/>
              </a:ext>
            </a:extLst>
          </p:cNvPr>
          <p:cNvSpPr/>
          <p:nvPr/>
        </p:nvSpPr>
        <p:spPr>
          <a:xfrm rot="11667666">
            <a:off x="9472744" y="372724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1" name="Abgerundetes Rechteck 100">
            <a:extLst>
              <a:ext uri="{FF2B5EF4-FFF2-40B4-BE49-F238E27FC236}">
                <a16:creationId xmlns:a16="http://schemas.microsoft.com/office/drawing/2014/main" id="{19DBB216-0A01-484A-2916-F4ED9574B14F}"/>
              </a:ext>
            </a:extLst>
          </p:cNvPr>
          <p:cNvSpPr/>
          <p:nvPr/>
        </p:nvSpPr>
        <p:spPr>
          <a:xfrm rot="4369316">
            <a:off x="8077179" y="5154513"/>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3" name="Abgerundetes Rechteck 102">
            <a:extLst>
              <a:ext uri="{FF2B5EF4-FFF2-40B4-BE49-F238E27FC236}">
                <a16:creationId xmlns:a16="http://schemas.microsoft.com/office/drawing/2014/main" id="{97CC3931-C736-C5C1-0181-4896DAEFBB46}"/>
              </a:ext>
            </a:extLst>
          </p:cNvPr>
          <p:cNvSpPr/>
          <p:nvPr/>
        </p:nvSpPr>
        <p:spPr>
          <a:xfrm rot="4311386">
            <a:off x="5407311" y="2841030"/>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4" name="Abgerundetes Rechteck 103">
            <a:extLst>
              <a:ext uri="{FF2B5EF4-FFF2-40B4-BE49-F238E27FC236}">
                <a16:creationId xmlns:a16="http://schemas.microsoft.com/office/drawing/2014/main" id="{76B55C77-E3F8-212B-338D-02A899E9238E}"/>
              </a:ext>
            </a:extLst>
          </p:cNvPr>
          <p:cNvSpPr/>
          <p:nvPr/>
        </p:nvSpPr>
        <p:spPr>
          <a:xfrm rot="2980955">
            <a:off x="5569470" y="306658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5" name="Abgerundetes Rechteck 104">
            <a:extLst>
              <a:ext uri="{FF2B5EF4-FFF2-40B4-BE49-F238E27FC236}">
                <a16:creationId xmlns:a16="http://schemas.microsoft.com/office/drawing/2014/main" id="{FD2037AD-F5C8-590A-88F6-3CED72BD806E}"/>
              </a:ext>
            </a:extLst>
          </p:cNvPr>
          <p:cNvSpPr/>
          <p:nvPr/>
        </p:nvSpPr>
        <p:spPr>
          <a:xfrm rot="5654188">
            <a:off x="5354062" y="2586013"/>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6" name="Abgerundetes Rechteck 105">
            <a:extLst>
              <a:ext uri="{FF2B5EF4-FFF2-40B4-BE49-F238E27FC236}">
                <a16:creationId xmlns:a16="http://schemas.microsoft.com/office/drawing/2014/main" id="{158A2182-F690-0B39-AEEE-28A12C03A0A2}"/>
              </a:ext>
            </a:extLst>
          </p:cNvPr>
          <p:cNvSpPr/>
          <p:nvPr/>
        </p:nvSpPr>
        <p:spPr>
          <a:xfrm rot="6573491">
            <a:off x="5407998" y="232125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7" name="Abgerundetes Rechteck 106">
            <a:extLst>
              <a:ext uri="{FF2B5EF4-FFF2-40B4-BE49-F238E27FC236}">
                <a16:creationId xmlns:a16="http://schemas.microsoft.com/office/drawing/2014/main" id="{2C7CEC5D-9440-4311-0789-5DFFBE7387CB}"/>
              </a:ext>
            </a:extLst>
          </p:cNvPr>
          <p:cNvSpPr/>
          <p:nvPr/>
        </p:nvSpPr>
        <p:spPr>
          <a:xfrm rot="8077881">
            <a:off x="5555117" y="208772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8" name="Abgerundetes Rechteck 107">
            <a:extLst>
              <a:ext uri="{FF2B5EF4-FFF2-40B4-BE49-F238E27FC236}">
                <a16:creationId xmlns:a16="http://schemas.microsoft.com/office/drawing/2014/main" id="{524554FD-DBC9-F806-FDCA-F09598870DFE}"/>
              </a:ext>
            </a:extLst>
          </p:cNvPr>
          <p:cNvSpPr/>
          <p:nvPr/>
        </p:nvSpPr>
        <p:spPr>
          <a:xfrm rot="9370288">
            <a:off x="5770258" y="194002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9" name="Abgerundetes Rechteck 108">
            <a:extLst>
              <a:ext uri="{FF2B5EF4-FFF2-40B4-BE49-F238E27FC236}">
                <a16:creationId xmlns:a16="http://schemas.microsoft.com/office/drawing/2014/main" id="{C08F2E75-E620-4D9E-E833-6258026D759F}"/>
              </a:ext>
            </a:extLst>
          </p:cNvPr>
          <p:cNvSpPr/>
          <p:nvPr/>
        </p:nvSpPr>
        <p:spPr>
          <a:xfrm rot="11073993">
            <a:off x="6049351" y="188548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0" name="Abgerundetes Rechteck 109">
            <a:extLst>
              <a:ext uri="{FF2B5EF4-FFF2-40B4-BE49-F238E27FC236}">
                <a16:creationId xmlns:a16="http://schemas.microsoft.com/office/drawing/2014/main" id="{6DDE106E-4477-B205-CAA8-524C68581C74}"/>
              </a:ext>
            </a:extLst>
          </p:cNvPr>
          <p:cNvSpPr/>
          <p:nvPr/>
        </p:nvSpPr>
        <p:spPr>
          <a:xfrm rot="12463975">
            <a:off x="6313521" y="1946233"/>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1" name="Abgerundetes Rechteck 110">
            <a:extLst>
              <a:ext uri="{FF2B5EF4-FFF2-40B4-BE49-F238E27FC236}">
                <a16:creationId xmlns:a16="http://schemas.microsoft.com/office/drawing/2014/main" id="{52A59622-84B1-E522-DD4D-D17D86107529}"/>
              </a:ext>
            </a:extLst>
          </p:cNvPr>
          <p:cNvSpPr/>
          <p:nvPr/>
        </p:nvSpPr>
        <p:spPr>
          <a:xfrm rot="13500121">
            <a:off x="6527470" y="209310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2" name="Abgerundetes Rechteck 111">
            <a:extLst>
              <a:ext uri="{FF2B5EF4-FFF2-40B4-BE49-F238E27FC236}">
                <a16:creationId xmlns:a16="http://schemas.microsoft.com/office/drawing/2014/main" id="{FF4B0BEA-8B88-3AA3-B532-15CF79555077}"/>
              </a:ext>
            </a:extLst>
          </p:cNvPr>
          <p:cNvSpPr/>
          <p:nvPr/>
        </p:nvSpPr>
        <p:spPr>
          <a:xfrm rot="1561522">
            <a:off x="5782757" y="321354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3" name="Abgerundetes Rechteck 112">
            <a:extLst>
              <a:ext uri="{FF2B5EF4-FFF2-40B4-BE49-F238E27FC236}">
                <a16:creationId xmlns:a16="http://schemas.microsoft.com/office/drawing/2014/main" id="{FB5F7309-3435-A664-BCDF-D48BCE0232DC}"/>
              </a:ext>
            </a:extLst>
          </p:cNvPr>
          <p:cNvSpPr/>
          <p:nvPr/>
        </p:nvSpPr>
        <p:spPr>
          <a:xfrm>
            <a:off x="6049352" y="326562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4" name="Abgerundetes Rechteck 113">
            <a:extLst>
              <a:ext uri="{FF2B5EF4-FFF2-40B4-BE49-F238E27FC236}">
                <a16:creationId xmlns:a16="http://schemas.microsoft.com/office/drawing/2014/main" id="{A12522AB-97FF-44C0-BB3B-57F7BED976D1}"/>
              </a:ext>
            </a:extLst>
          </p:cNvPr>
          <p:cNvSpPr/>
          <p:nvPr/>
        </p:nvSpPr>
        <p:spPr>
          <a:xfrm rot="20400056">
            <a:off x="6299208" y="321717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5" name="Abgerundetes Rechteck 114">
            <a:extLst>
              <a:ext uri="{FF2B5EF4-FFF2-40B4-BE49-F238E27FC236}">
                <a16:creationId xmlns:a16="http://schemas.microsoft.com/office/drawing/2014/main" id="{D0C5102F-06FE-28AC-2AEB-F4D921C84F83}"/>
              </a:ext>
            </a:extLst>
          </p:cNvPr>
          <p:cNvSpPr/>
          <p:nvPr/>
        </p:nvSpPr>
        <p:spPr>
          <a:xfrm rot="18761491">
            <a:off x="6535249" y="306583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6" name="Abgerundetes Rechteck 115">
            <a:extLst>
              <a:ext uri="{FF2B5EF4-FFF2-40B4-BE49-F238E27FC236}">
                <a16:creationId xmlns:a16="http://schemas.microsoft.com/office/drawing/2014/main" id="{A5C2E9C0-A967-DCB6-2C72-9483E937937E}"/>
              </a:ext>
            </a:extLst>
          </p:cNvPr>
          <p:cNvSpPr/>
          <p:nvPr/>
        </p:nvSpPr>
        <p:spPr>
          <a:xfrm rot="17695046">
            <a:off x="6671640" y="284773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7" name="Abgerundetes Rechteck 116">
            <a:extLst>
              <a:ext uri="{FF2B5EF4-FFF2-40B4-BE49-F238E27FC236}">
                <a16:creationId xmlns:a16="http://schemas.microsoft.com/office/drawing/2014/main" id="{D51E826E-68F7-7095-489D-37704C51182F}"/>
              </a:ext>
            </a:extLst>
          </p:cNvPr>
          <p:cNvSpPr/>
          <p:nvPr/>
        </p:nvSpPr>
        <p:spPr>
          <a:xfrm rot="16200000">
            <a:off x="6722117" y="2581565"/>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8" name="Abgerundetes Rechteck 117">
            <a:extLst>
              <a:ext uri="{FF2B5EF4-FFF2-40B4-BE49-F238E27FC236}">
                <a16:creationId xmlns:a16="http://schemas.microsoft.com/office/drawing/2014/main" id="{CC6FFED9-F7B4-D98E-B3D0-CFCEC6469206}"/>
              </a:ext>
            </a:extLst>
          </p:cNvPr>
          <p:cNvSpPr/>
          <p:nvPr/>
        </p:nvSpPr>
        <p:spPr>
          <a:xfrm rot="14814064">
            <a:off x="6672277" y="231598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9" name="Textfeld 118">
            <a:extLst>
              <a:ext uri="{FF2B5EF4-FFF2-40B4-BE49-F238E27FC236}">
                <a16:creationId xmlns:a16="http://schemas.microsoft.com/office/drawing/2014/main" id="{19DDA816-0B85-F8BC-6339-505715EE5E2C}"/>
              </a:ext>
            </a:extLst>
          </p:cNvPr>
          <p:cNvSpPr txBox="1"/>
          <p:nvPr/>
        </p:nvSpPr>
        <p:spPr>
          <a:xfrm>
            <a:off x="2227652" y="4282458"/>
            <a:ext cx="1447603" cy="1200329"/>
          </a:xfrm>
          <a:prstGeom prst="rect">
            <a:avLst/>
          </a:prstGeom>
          <a:noFill/>
        </p:spPr>
        <p:txBody>
          <a:bodyPr wrap="square" rtlCol="0" anchor="ctr">
            <a:spAutoFit/>
          </a:bodyPr>
          <a:lstStyle/>
          <a:p>
            <a:pPr algn="ctr"/>
            <a:r>
              <a:rPr lang="en-GB">
                <a:solidFill>
                  <a:schemeClr val="bg1"/>
                </a:solidFill>
              </a:rPr>
              <a:t>International Human Rights Instruments</a:t>
            </a:r>
          </a:p>
        </p:txBody>
      </p:sp>
      <p:sp>
        <p:nvSpPr>
          <p:cNvPr id="120" name="Textfeld 119">
            <a:extLst>
              <a:ext uri="{FF2B5EF4-FFF2-40B4-BE49-F238E27FC236}">
                <a16:creationId xmlns:a16="http://schemas.microsoft.com/office/drawing/2014/main" id="{C17A0D4E-1DD4-9CE8-8A4E-3EFEE709D53B}"/>
              </a:ext>
            </a:extLst>
          </p:cNvPr>
          <p:cNvSpPr txBox="1"/>
          <p:nvPr/>
        </p:nvSpPr>
        <p:spPr>
          <a:xfrm>
            <a:off x="8513337" y="4270265"/>
            <a:ext cx="1447603" cy="1200329"/>
          </a:xfrm>
          <a:prstGeom prst="rect">
            <a:avLst/>
          </a:prstGeom>
          <a:noFill/>
        </p:spPr>
        <p:txBody>
          <a:bodyPr wrap="square" rtlCol="0" anchor="ctr">
            <a:spAutoFit/>
          </a:bodyPr>
          <a:lstStyle/>
          <a:p>
            <a:pPr algn="ctr"/>
            <a:r>
              <a:rPr lang="en-GB">
                <a:solidFill>
                  <a:schemeClr val="bg1"/>
                </a:solidFill>
              </a:rPr>
              <a:t>ILO </a:t>
            </a:r>
          </a:p>
          <a:p>
            <a:pPr algn="ctr"/>
            <a:r>
              <a:rPr lang="en-GB">
                <a:solidFill>
                  <a:schemeClr val="bg1"/>
                </a:solidFill>
              </a:rPr>
              <a:t>Social Security Standards</a:t>
            </a:r>
          </a:p>
        </p:txBody>
      </p:sp>
      <p:sp>
        <p:nvSpPr>
          <p:cNvPr id="121" name="Textfeld 120">
            <a:extLst>
              <a:ext uri="{FF2B5EF4-FFF2-40B4-BE49-F238E27FC236}">
                <a16:creationId xmlns:a16="http://schemas.microsoft.com/office/drawing/2014/main" id="{487C0468-A130-F603-E4D2-2C07F5245F1A}"/>
              </a:ext>
            </a:extLst>
          </p:cNvPr>
          <p:cNvSpPr txBox="1"/>
          <p:nvPr/>
        </p:nvSpPr>
        <p:spPr>
          <a:xfrm>
            <a:off x="5366094" y="2232235"/>
            <a:ext cx="1447603" cy="830997"/>
          </a:xfrm>
          <a:prstGeom prst="rect">
            <a:avLst/>
          </a:prstGeom>
          <a:noFill/>
        </p:spPr>
        <p:txBody>
          <a:bodyPr wrap="square" rtlCol="0" anchor="ctr">
            <a:spAutoFit/>
          </a:bodyPr>
          <a:lstStyle/>
          <a:p>
            <a:pPr algn="ctr"/>
            <a:r>
              <a:rPr lang="en-GB" sz="1200">
                <a:solidFill>
                  <a:schemeClr val="bg1"/>
                </a:solidFill>
              </a:rPr>
              <a:t>Rights-Based Universal Social Protection Systems</a:t>
            </a:r>
          </a:p>
        </p:txBody>
      </p:sp>
      <p:sp>
        <p:nvSpPr>
          <p:cNvPr id="122" name="Abgerundetes Rechteck 121">
            <a:extLst>
              <a:ext uri="{FF2B5EF4-FFF2-40B4-BE49-F238E27FC236}">
                <a16:creationId xmlns:a16="http://schemas.microsoft.com/office/drawing/2014/main" id="{DC83A1EC-4F87-A1C4-54BF-7EF419AE181C}"/>
              </a:ext>
            </a:extLst>
          </p:cNvPr>
          <p:cNvSpPr/>
          <p:nvPr/>
        </p:nvSpPr>
        <p:spPr>
          <a:xfrm rot="10360881">
            <a:off x="3263559" y="3648182"/>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3" name="Abgerundetes Rechteck 122">
            <a:extLst>
              <a:ext uri="{FF2B5EF4-FFF2-40B4-BE49-F238E27FC236}">
                <a16:creationId xmlns:a16="http://schemas.microsoft.com/office/drawing/2014/main" id="{DD46EA6E-B913-8FFF-FCD5-921609A5935D}"/>
              </a:ext>
            </a:extLst>
          </p:cNvPr>
          <p:cNvSpPr/>
          <p:nvPr/>
        </p:nvSpPr>
        <p:spPr>
          <a:xfrm rot="10159483">
            <a:off x="3542837" y="3601120"/>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4" name="Abgerundetes Rechteck 123">
            <a:extLst>
              <a:ext uri="{FF2B5EF4-FFF2-40B4-BE49-F238E27FC236}">
                <a16:creationId xmlns:a16="http://schemas.microsoft.com/office/drawing/2014/main" id="{8641FC5E-7193-AA95-2D46-33EA7196D4B2}"/>
              </a:ext>
            </a:extLst>
          </p:cNvPr>
          <p:cNvSpPr/>
          <p:nvPr/>
        </p:nvSpPr>
        <p:spPr>
          <a:xfrm rot="9767321">
            <a:off x="3832271" y="3524533"/>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5" name="Abgerundetes Rechteck 124">
            <a:extLst>
              <a:ext uri="{FF2B5EF4-FFF2-40B4-BE49-F238E27FC236}">
                <a16:creationId xmlns:a16="http://schemas.microsoft.com/office/drawing/2014/main" id="{1AB618F5-1A56-5C40-1614-A9686D227188}"/>
              </a:ext>
            </a:extLst>
          </p:cNvPr>
          <p:cNvSpPr/>
          <p:nvPr/>
        </p:nvSpPr>
        <p:spPr>
          <a:xfrm rot="9335894">
            <a:off x="4104480" y="341379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6" name="Abgerundetes Rechteck 125">
            <a:extLst>
              <a:ext uri="{FF2B5EF4-FFF2-40B4-BE49-F238E27FC236}">
                <a16:creationId xmlns:a16="http://schemas.microsoft.com/office/drawing/2014/main" id="{4F290BBC-DCF1-7946-46E2-D5E608EC6E1F}"/>
              </a:ext>
            </a:extLst>
          </p:cNvPr>
          <p:cNvSpPr/>
          <p:nvPr/>
        </p:nvSpPr>
        <p:spPr>
          <a:xfrm rot="8790245">
            <a:off x="4383875" y="326714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7" name="Abgerundetes Rechteck 126">
            <a:extLst>
              <a:ext uri="{FF2B5EF4-FFF2-40B4-BE49-F238E27FC236}">
                <a16:creationId xmlns:a16="http://schemas.microsoft.com/office/drawing/2014/main" id="{6E033711-71A1-8DBB-7DA3-BA1EA092EB30}"/>
              </a:ext>
            </a:extLst>
          </p:cNvPr>
          <p:cNvSpPr/>
          <p:nvPr/>
        </p:nvSpPr>
        <p:spPr>
          <a:xfrm rot="8217789">
            <a:off x="4626363" y="3077536"/>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8" name="Abgerundetes Rechteck 127">
            <a:extLst>
              <a:ext uri="{FF2B5EF4-FFF2-40B4-BE49-F238E27FC236}">
                <a16:creationId xmlns:a16="http://schemas.microsoft.com/office/drawing/2014/main" id="{82F6101B-8044-CBAB-CCCC-6DA79C5866DA}"/>
              </a:ext>
            </a:extLst>
          </p:cNvPr>
          <p:cNvSpPr/>
          <p:nvPr/>
        </p:nvSpPr>
        <p:spPr>
          <a:xfrm rot="8217789">
            <a:off x="4835855" y="286386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9" name="Abgerundetes Rechteck 128">
            <a:extLst>
              <a:ext uri="{FF2B5EF4-FFF2-40B4-BE49-F238E27FC236}">
                <a16:creationId xmlns:a16="http://schemas.microsoft.com/office/drawing/2014/main" id="{A9F0DC38-8DAE-FE95-0D2D-8018AE1F1BB8}"/>
              </a:ext>
            </a:extLst>
          </p:cNvPr>
          <p:cNvSpPr/>
          <p:nvPr/>
        </p:nvSpPr>
        <p:spPr>
          <a:xfrm rot="8217789">
            <a:off x="5059021" y="265912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0" name="Abgerundetes Rechteck 129">
            <a:extLst>
              <a:ext uri="{FF2B5EF4-FFF2-40B4-BE49-F238E27FC236}">
                <a16:creationId xmlns:a16="http://schemas.microsoft.com/office/drawing/2014/main" id="{608C2643-3E61-9EA3-9F88-64968F64A040}"/>
              </a:ext>
            </a:extLst>
          </p:cNvPr>
          <p:cNvSpPr/>
          <p:nvPr/>
        </p:nvSpPr>
        <p:spPr>
          <a:xfrm rot="8217789">
            <a:off x="4087675" y="524399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1" name="Abgerundetes Rechteck 130">
            <a:extLst>
              <a:ext uri="{FF2B5EF4-FFF2-40B4-BE49-F238E27FC236}">
                <a16:creationId xmlns:a16="http://schemas.microsoft.com/office/drawing/2014/main" id="{49017A98-B7BD-70AE-36C3-78DDF38F4BC3}"/>
              </a:ext>
            </a:extLst>
          </p:cNvPr>
          <p:cNvSpPr/>
          <p:nvPr/>
        </p:nvSpPr>
        <p:spPr>
          <a:xfrm rot="8217789">
            <a:off x="4350558" y="4990342"/>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2" name="Abgerundetes Rechteck 131">
            <a:extLst>
              <a:ext uri="{FF2B5EF4-FFF2-40B4-BE49-F238E27FC236}">
                <a16:creationId xmlns:a16="http://schemas.microsoft.com/office/drawing/2014/main" id="{7C0F7181-551E-A128-BD7D-47B19DFAFDF6}"/>
              </a:ext>
            </a:extLst>
          </p:cNvPr>
          <p:cNvSpPr/>
          <p:nvPr/>
        </p:nvSpPr>
        <p:spPr>
          <a:xfrm rot="8217789">
            <a:off x="4624822" y="475571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3" name="Abgerundetes Rechteck 132">
            <a:extLst>
              <a:ext uri="{FF2B5EF4-FFF2-40B4-BE49-F238E27FC236}">
                <a16:creationId xmlns:a16="http://schemas.microsoft.com/office/drawing/2014/main" id="{BE4E0BF4-F7C6-6734-7CC8-B1BA0BA1F5B0}"/>
              </a:ext>
            </a:extLst>
          </p:cNvPr>
          <p:cNvSpPr/>
          <p:nvPr/>
        </p:nvSpPr>
        <p:spPr>
          <a:xfrm rot="8217789">
            <a:off x="4879301" y="451449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4" name="Abgerundetes Rechteck 133">
            <a:extLst>
              <a:ext uri="{FF2B5EF4-FFF2-40B4-BE49-F238E27FC236}">
                <a16:creationId xmlns:a16="http://schemas.microsoft.com/office/drawing/2014/main" id="{005C84E5-8E96-E5B2-0E9D-4EB05D4D0BA5}"/>
              </a:ext>
            </a:extLst>
          </p:cNvPr>
          <p:cNvSpPr/>
          <p:nvPr/>
        </p:nvSpPr>
        <p:spPr>
          <a:xfrm rot="8217789">
            <a:off x="5166232" y="426102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5" name="Abgerundetes Rechteck 134">
            <a:extLst>
              <a:ext uri="{FF2B5EF4-FFF2-40B4-BE49-F238E27FC236}">
                <a16:creationId xmlns:a16="http://schemas.microsoft.com/office/drawing/2014/main" id="{066C7EDF-D9BB-7346-F322-7E5031992247}"/>
              </a:ext>
            </a:extLst>
          </p:cNvPr>
          <p:cNvSpPr/>
          <p:nvPr/>
        </p:nvSpPr>
        <p:spPr>
          <a:xfrm rot="8217789">
            <a:off x="5402089" y="403837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6" name="Abgerundetes Rechteck 135">
            <a:extLst>
              <a:ext uri="{FF2B5EF4-FFF2-40B4-BE49-F238E27FC236}">
                <a16:creationId xmlns:a16="http://schemas.microsoft.com/office/drawing/2014/main" id="{37A180D8-3F9D-CD67-A5D2-9179DCA6C1BD}"/>
              </a:ext>
            </a:extLst>
          </p:cNvPr>
          <p:cNvSpPr/>
          <p:nvPr/>
        </p:nvSpPr>
        <p:spPr>
          <a:xfrm rot="8217789">
            <a:off x="5673436" y="380733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7" name="Abgerundetes Rechteck 136">
            <a:extLst>
              <a:ext uri="{FF2B5EF4-FFF2-40B4-BE49-F238E27FC236}">
                <a16:creationId xmlns:a16="http://schemas.microsoft.com/office/drawing/2014/main" id="{5413AF4E-41AB-A9A5-64CF-721C73F15BE8}"/>
              </a:ext>
            </a:extLst>
          </p:cNvPr>
          <p:cNvSpPr/>
          <p:nvPr/>
        </p:nvSpPr>
        <p:spPr>
          <a:xfrm rot="8217789">
            <a:off x="5937690" y="356988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8" name="Abgerundetes Rechteck 137">
            <a:extLst>
              <a:ext uri="{FF2B5EF4-FFF2-40B4-BE49-F238E27FC236}">
                <a16:creationId xmlns:a16="http://schemas.microsoft.com/office/drawing/2014/main" id="{E9870347-804C-F428-5A40-DF3F79B975DB}"/>
              </a:ext>
            </a:extLst>
          </p:cNvPr>
          <p:cNvSpPr/>
          <p:nvPr/>
        </p:nvSpPr>
        <p:spPr>
          <a:xfrm rot="12646596">
            <a:off x="9076249" y="351766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9" name="Abgerundetes Rechteck 138">
            <a:extLst>
              <a:ext uri="{FF2B5EF4-FFF2-40B4-BE49-F238E27FC236}">
                <a16:creationId xmlns:a16="http://schemas.microsoft.com/office/drawing/2014/main" id="{4055AD30-45E7-2860-4E6C-F4D731435952}"/>
              </a:ext>
            </a:extLst>
          </p:cNvPr>
          <p:cNvSpPr/>
          <p:nvPr/>
        </p:nvSpPr>
        <p:spPr>
          <a:xfrm rot="12646596">
            <a:off x="8746135" y="3307135"/>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0" name="Abgerundetes Rechteck 139">
            <a:extLst>
              <a:ext uri="{FF2B5EF4-FFF2-40B4-BE49-F238E27FC236}">
                <a16:creationId xmlns:a16="http://schemas.microsoft.com/office/drawing/2014/main" id="{730B4BDD-101A-085F-DFBA-4823E40CED7F}"/>
              </a:ext>
            </a:extLst>
          </p:cNvPr>
          <p:cNvSpPr/>
          <p:nvPr/>
        </p:nvSpPr>
        <p:spPr>
          <a:xfrm rot="12646596">
            <a:off x="8386563" y="3128278"/>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1" name="Abgerundetes Rechteck 140">
            <a:extLst>
              <a:ext uri="{FF2B5EF4-FFF2-40B4-BE49-F238E27FC236}">
                <a16:creationId xmlns:a16="http://schemas.microsoft.com/office/drawing/2014/main" id="{BCAFFABE-8E41-4C79-5984-4857D733AFD4}"/>
              </a:ext>
            </a:extLst>
          </p:cNvPr>
          <p:cNvSpPr/>
          <p:nvPr/>
        </p:nvSpPr>
        <p:spPr>
          <a:xfrm rot="12646596">
            <a:off x="8038519" y="2939486"/>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2" name="Abgerundetes Rechteck 141">
            <a:extLst>
              <a:ext uri="{FF2B5EF4-FFF2-40B4-BE49-F238E27FC236}">
                <a16:creationId xmlns:a16="http://schemas.microsoft.com/office/drawing/2014/main" id="{86C65977-A14E-A551-34AF-177B6200E89A}"/>
              </a:ext>
            </a:extLst>
          </p:cNvPr>
          <p:cNvSpPr/>
          <p:nvPr/>
        </p:nvSpPr>
        <p:spPr>
          <a:xfrm rot="12646596">
            <a:off x="7707208" y="2746177"/>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3" name="Abgerundetes Rechteck 142">
            <a:extLst>
              <a:ext uri="{FF2B5EF4-FFF2-40B4-BE49-F238E27FC236}">
                <a16:creationId xmlns:a16="http://schemas.microsoft.com/office/drawing/2014/main" id="{BDE536AD-137D-A5FD-7A00-D87DBA216C70}"/>
              </a:ext>
            </a:extLst>
          </p:cNvPr>
          <p:cNvSpPr/>
          <p:nvPr/>
        </p:nvSpPr>
        <p:spPr>
          <a:xfrm rot="12646596">
            <a:off x="7349075" y="2543152"/>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4" name="Abgerundetes Rechteck 143">
            <a:extLst>
              <a:ext uri="{FF2B5EF4-FFF2-40B4-BE49-F238E27FC236}">
                <a16:creationId xmlns:a16="http://schemas.microsoft.com/office/drawing/2014/main" id="{C24AAB42-2FA9-C39D-5C2D-00FA4DF41255}"/>
              </a:ext>
            </a:extLst>
          </p:cNvPr>
          <p:cNvSpPr/>
          <p:nvPr/>
        </p:nvSpPr>
        <p:spPr>
          <a:xfrm rot="12646596">
            <a:off x="6993929" y="2337322"/>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5" name="Abgerundetes Rechteck 144">
            <a:extLst>
              <a:ext uri="{FF2B5EF4-FFF2-40B4-BE49-F238E27FC236}">
                <a16:creationId xmlns:a16="http://schemas.microsoft.com/office/drawing/2014/main" id="{46CCE8AC-720B-A7E6-8A86-39870DA52134}"/>
              </a:ext>
            </a:extLst>
          </p:cNvPr>
          <p:cNvSpPr/>
          <p:nvPr/>
        </p:nvSpPr>
        <p:spPr>
          <a:xfrm rot="12218447">
            <a:off x="6470368" y="3480394"/>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6" name="Abgerundetes Rechteck 145">
            <a:extLst>
              <a:ext uri="{FF2B5EF4-FFF2-40B4-BE49-F238E27FC236}">
                <a16:creationId xmlns:a16="http://schemas.microsoft.com/office/drawing/2014/main" id="{CEFD0F02-07C9-4529-565B-CD886291536F}"/>
              </a:ext>
            </a:extLst>
          </p:cNvPr>
          <p:cNvSpPr/>
          <p:nvPr/>
        </p:nvSpPr>
        <p:spPr>
          <a:xfrm rot="12410087">
            <a:off x="6807451" y="3618550"/>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7" name="Abgerundetes Rechteck 146">
            <a:extLst>
              <a:ext uri="{FF2B5EF4-FFF2-40B4-BE49-F238E27FC236}">
                <a16:creationId xmlns:a16="http://schemas.microsoft.com/office/drawing/2014/main" id="{010028AC-2077-5D90-D73A-69A0709CDD01}"/>
              </a:ext>
            </a:extLst>
          </p:cNvPr>
          <p:cNvSpPr/>
          <p:nvPr/>
        </p:nvSpPr>
        <p:spPr>
          <a:xfrm rot="12861937">
            <a:off x="7113603" y="380744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8" name="Abgerundetes Rechteck 147">
            <a:extLst>
              <a:ext uri="{FF2B5EF4-FFF2-40B4-BE49-F238E27FC236}">
                <a16:creationId xmlns:a16="http://schemas.microsoft.com/office/drawing/2014/main" id="{D20B685A-7DA0-30D2-9EB4-BF9A76CD55B4}"/>
              </a:ext>
            </a:extLst>
          </p:cNvPr>
          <p:cNvSpPr/>
          <p:nvPr/>
        </p:nvSpPr>
        <p:spPr>
          <a:xfrm rot="13574803">
            <a:off x="7416192" y="4054192"/>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9" name="Abgerundetes Rechteck 148">
            <a:extLst>
              <a:ext uri="{FF2B5EF4-FFF2-40B4-BE49-F238E27FC236}">
                <a16:creationId xmlns:a16="http://schemas.microsoft.com/office/drawing/2014/main" id="{C3FF45AE-6A38-CFB2-1092-CD7ED90A86F5}"/>
              </a:ext>
            </a:extLst>
          </p:cNvPr>
          <p:cNvSpPr/>
          <p:nvPr/>
        </p:nvSpPr>
        <p:spPr>
          <a:xfrm rot="14235658">
            <a:off x="7654168" y="4335901"/>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0" name="Abgerundetes Rechteck 149">
            <a:extLst>
              <a:ext uri="{FF2B5EF4-FFF2-40B4-BE49-F238E27FC236}">
                <a16:creationId xmlns:a16="http://schemas.microsoft.com/office/drawing/2014/main" id="{F5102F24-6ADB-B357-6F98-43F5ED73156C}"/>
              </a:ext>
            </a:extLst>
          </p:cNvPr>
          <p:cNvSpPr/>
          <p:nvPr/>
        </p:nvSpPr>
        <p:spPr>
          <a:xfrm rot="14708129">
            <a:off x="7910099" y="4852639"/>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1" name="Abgerundetes Rechteck 150">
            <a:extLst>
              <a:ext uri="{FF2B5EF4-FFF2-40B4-BE49-F238E27FC236}">
                <a16:creationId xmlns:a16="http://schemas.microsoft.com/office/drawing/2014/main" id="{24952B46-E7B6-1872-5F5C-8F527A1BACE3}"/>
              </a:ext>
            </a:extLst>
          </p:cNvPr>
          <p:cNvSpPr/>
          <p:nvPr/>
        </p:nvSpPr>
        <p:spPr>
          <a:xfrm rot="14308973">
            <a:off x="7795623" y="4588636"/>
            <a:ext cx="108000" cy="144016"/>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53" name="Gerade Verbindung 152">
            <a:extLst>
              <a:ext uri="{FF2B5EF4-FFF2-40B4-BE49-F238E27FC236}">
                <a16:creationId xmlns:a16="http://schemas.microsoft.com/office/drawing/2014/main" id="{A0BEB538-C143-85AD-AB6C-9808B0C13B14}"/>
              </a:ext>
            </a:extLst>
          </p:cNvPr>
          <p:cNvCxnSpPr>
            <a:cxnSpLocks/>
          </p:cNvCxnSpPr>
          <p:nvPr/>
        </p:nvCxnSpPr>
        <p:spPr>
          <a:xfrm flipV="1">
            <a:off x="3675255" y="5289015"/>
            <a:ext cx="4838082" cy="12193"/>
          </a:xfrm>
          <a:prstGeom prst="line">
            <a:avLst/>
          </a:prstGeom>
          <a:ln w="28575">
            <a:gradFill flip="none" rotWithShape="1">
              <a:gsLst>
                <a:gs pos="0">
                  <a:srgbClr val="F13B50"/>
                </a:gs>
                <a:gs pos="0">
                  <a:schemeClr val="accent2"/>
                </a:gs>
                <a:gs pos="0">
                  <a:schemeClr val="accent2"/>
                </a:gs>
                <a:gs pos="100000">
                  <a:schemeClr val="accent1"/>
                </a:gs>
                <a:gs pos="100000">
                  <a:schemeClr val="accent1"/>
                </a:gs>
                <a:gs pos="100000">
                  <a:schemeClr val="accent1"/>
                </a:gs>
              </a:gsLst>
              <a:lin ang="0" scaled="1"/>
              <a:tileRect/>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57" name="Textfeld 156">
            <a:extLst>
              <a:ext uri="{FF2B5EF4-FFF2-40B4-BE49-F238E27FC236}">
                <a16:creationId xmlns:a16="http://schemas.microsoft.com/office/drawing/2014/main" id="{B1807606-707B-B4E0-1380-31A5B6A8BCFF}"/>
              </a:ext>
            </a:extLst>
          </p:cNvPr>
          <p:cNvSpPr txBox="1"/>
          <p:nvPr/>
        </p:nvSpPr>
        <p:spPr>
          <a:xfrm>
            <a:off x="5200191" y="5300728"/>
            <a:ext cx="2052000" cy="923330"/>
          </a:xfrm>
          <a:prstGeom prst="rect">
            <a:avLst/>
          </a:prstGeom>
          <a:noFill/>
        </p:spPr>
        <p:txBody>
          <a:bodyPr wrap="square" rtlCol="0" anchor="ctr">
            <a:spAutoFit/>
          </a:bodyPr>
          <a:lstStyle/>
          <a:p>
            <a:pPr algn="ctr"/>
            <a:r>
              <a:rPr lang="en-GB"/>
              <a:t>Synergetic Core Objectives and Principles</a:t>
            </a:r>
          </a:p>
        </p:txBody>
      </p:sp>
      <p:sp>
        <p:nvSpPr>
          <p:cNvPr id="158" name="Oval 157">
            <a:extLst>
              <a:ext uri="{FF2B5EF4-FFF2-40B4-BE49-F238E27FC236}">
                <a16:creationId xmlns:a16="http://schemas.microsoft.com/office/drawing/2014/main" id="{77961FFA-21AA-03A3-16CB-43CA54B5AD8F}"/>
              </a:ext>
            </a:extLst>
          </p:cNvPr>
          <p:cNvSpPr>
            <a:spLocks noChangeAspect="1"/>
          </p:cNvSpPr>
          <p:nvPr/>
        </p:nvSpPr>
        <p:spPr>
          <a:xfrm>
            <a:off x="3657255" y="5245380"/>
            <a:ext cx="108000" cy="108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06660C6F-E57F-1430-F5CE-8574F9DEDB88}"/>
              </a:ext>
            </a:extLst>
          </p:cNvPr>
          <p:cNvSpPr>
            <a:spLocks noChangeAspect="1"/>
          </p:cNvSpPr>
          <p:nvPr/>
        </p:nvSpPr>
        <p:spPr>
          <a:xfrm>
            <a:off x="8373080" y="5241267"/>
            <a:ext cx="108000" cy="108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61" name="Gerade Verbindung 160">
            <a:extLst>
              <a:ext uri="{FF2B5EF4-FFF2-40B4-BE49-F238E27FC236}">
                <a16:creationId xmlns:a16="http://schemas.microsoft.com/office/drawing/2014/main" id="{7B787CE5-8EB2-19EF-DE0A-FDE82054635F}"/>
              </a:ext>
            </a:extLst>
          </p:cNvPr>
          <p:cNvCxnSpPr>
            <a:cxnSpLocks/>
            <a:stCxn id="162" idx="3"/>
          </p:cNvCxnSpPr>
          <p:nvPr/>
        </p:nvCxnSpPr>
        <p:spPr>
          <a:xfrm>
            <a:off x="2568526" y="2906356"/>
            <a:ext cx="1337201" cy="0"/>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62" name="Textfeld 161">
            <a:extLst>
              <a:ext uri="{FF2B5EF4-FFF2-40B4-BE49-F238E27FC236}">
                <a16:creationId xmlns:a16="http://schemas.microsoft.com/office/drawing/2014/main" id="{2A55445F-7793-7EFE-8623-9080EF7F029D}"/>
              </a:ext>
            </a:extLst>
          </p:cNvPr>
          <p:cNvSpPr txBox="1"/>
          <p:nvPr/>
        </p:nvSpPr>
        <p:spPr>
          <a:xfrm>
            <a:off x="657940" y="2367747"/>
            <a:ext cx="1910586" cy="1077218"/>
          </a:xfrm>
          <a:prstGeom prst="rect">
            <a:avLst/>
          </a:prstGeom>
          <a:noFill/>
        </p:spPr>
        <p:txBody>
          <a:bodyPr wrap="square" rtlCol="0">
            <a:spAutoFit/>
          </a:bodyPr>
          <a:lstStyle/>
          <a:p>
            <a:r>
              <a:rPr lang="en-GB" sz="1600"/>
              <a:t>Comprehensive National Social Protection Policies and Strategies</a:t>
            </a:r>
          </a:p>
        </p:txBody>
      </p:sp>
      <p:cxnSp>
        <p:nvCxnSpPr>
          <p:cNvPr id="167" name="Gerade Verbindung 166">
            <a:extLst>
              <a:ext uri="{FF2B5EF4-FFF2-40B4-BE49-F238E27FC236}">
                <a16:creationId xmlns:a16="http://schemas.microsoft.com/office/drawing/2014/main" id="{48C4405C-4DF7-9F87-EF82-430FE014C08E}"/>
              </a:ext>
            </a:extLst>
          </p:cNvPr>
          <p:cNvCxnSpPr>
            <a:cxnSpLocks/>
            <a:stCxn id="169" idx="1"/>
          </p:cNvCxnSpPr>
          <p:nvPr/>
        </p:nvCxnSpPr>
        <p:spPr>
          <a:xfrm flipH="1">
            <a:off x="6857499" y="2906056"/>
            <a:ext cx="2638520" cy="1537316"/>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69" name="Textfeld 168">
            <a:extLst>
              <a:ext uri="{FF2B5EF4-FFF2-40B4-BE49-F238E27FC236}">
                <a16:creationId xmlns:a16="http://schemas.microsoft.com/office/drawing/2014/main" id="{CCC3E197-14EC-9A89-3D0F-6F529E0BD157}"/>
              </a:ext>
            </a:extLst>
          </p:cNvPr>
          <p:cNvSpPr txBox="1"/>
          <p:nvPr/>
        </p:nvSpPr>
        <p:spPr>
          <a:xfrm>
            <a:off x="9496019" y="2367447"/>
            <a:ext cx="2052000" cy="1077218"/>
          </a:xfrm>
          <a:prstGeom prst="rect">
            <a:avLst/>
          </a:prstGeom>
          <a:noFill/>
        </p:spPr>
        <p:txBody>
          <a:bodyPr wrap="square" rtlCol="0">
            <a:spAutoFit/>
          </a:bodyPr>
          <a:lstStyle/>
          <a:p>
            <a:r>
              <a:rPr lang="en-GB" sz="1600"/>
              <a:t>Universality</a:t>
            </a:r>
          </a:p>
          <a:p>
            <a:r>
              <a:rPr lang="en-GB" sz="1600"/>
              <a:t>Comprehensiveness</a:t>
            </a:r>
          </a:p>
          <a:p>
            <a:r>
              <a:rPr lang="en-GB" sz="1600"/>
              <a:t>Adequacy</a:t>
            </a:r>
          </a:p>
          <a:p>
            <a:r>
              <a:rPr lang="en-GB" sz="1600"/>
              <a:t>Sustainability </a:t>
            </a:r>
          </a:p>
        </p:txBody>
      </p:sp>
    </p:spTree>
    <p:extLst>
      <p:ext uri="{BB962C8B-B14F-4D97-AF65-F5344CB8AC3E}">
        <p14:creationId xmlns:p14="http://schemas.microsoft.com/office/powerpoint/2010/main" val="221658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5242"/>
            <a:ext cx="10670924" cy="720000"/>
          </a:xfrm>
        </p:spPr>
        <p:txBody>
          <a:bodyPr/>
          <a:lstStyle/>
          <a:p>
            <a:r>
              <a:rPr lang="en-GB"/>
              <a:t>The Universal Declaration of Human Rights (1948)</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7</a:t>
            </a:fld>
            <a:endParaRPr lang="en-GB"/>
          </a:p>
        </p:txBody>
      </p:sp>
      <p:sp>
        <p:nvSpPr>
          <p:cNvPr id="10" name="Foliennummernplatzhalter 5">
            <a:extLst>
              <a:ext uri="{FF2B5EF4-FFF2-40B4-BE49-F238E27FC236}">
                <a16:creationId xmlns:a16="http://schemas.microsoft.com/office/drawing/2014/main" id="{DDCECD75-EB37-7B4F-9904-F5E4B5283AF2}"/>
              </a:ext>
            </a:extLst>
          </p:cNvPr>
          <p:cNvSpPr txBox="1">
            <a:spLocks/>
          </p:cNvSpPr>
          <p:nvPr/>
        </p:nvSpPr>
        <p:spPr>
          <a:xfrm>
            <a:off x="11161462" y="432000"/>
            <a:ext cx="540000" cy="288000"/>
          </a:xfrm>
          <a:prstGeom prst="rect">
            <a:avLst/>
          </a:prstGeom>
        </p:spPr>
        <p:txBody>
          <a:bodyPr vert="horz" lIns="0" tIns="0" rIns="0" bIns="0" rtlCol="0" anchor="t" anchorCtr="0">
            <a:noAutofit/>
          </a:bodyPr>
          <a:lstStyle>
            <a:defPPr>
              <a:defRPr lang="en-US"/>
            </a:defPPr>
            <a:lvl1pPr marL="0" algn="r"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6227C0-AD57-4F9B-BAE3-EEFB0D0EE427}" type="slidenum">
              <a:rPr lang="en-GB" smtClean="0"/>
              <a:pPr/>
              <a:t>7</a:t>
            </a:fld>
            <a:endParaRPr lang="en-GB"/>
          </a:p>
        </p:txBody>
      </p:sp>
      <p:pic>
        <p:nvPicPr>
          <p:cNvPr id="11" name="Grafik 10">
            <a:extLst>
              <a:ext uri="{FF2B5EF4-FFF2-40B4-BE49-F238E27FC236}">
                <a16:creationId xmlns:a16="http://schemas.microsoft.com/office/drawing/2014/main" id="{5108DD1E-54C1-F045-9139-2592E6FB2C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0009" y="2064794"/>
            <a:ext cx="2925666" cy="3919360"/>
          </a:xfrm>
          <a:prstGeom prst="rect">
            <a:avLst/>
          </a:prstGeom>
        </p:spPr>
      </p:pic>
      <p:sp>
        <p:nvSpPr>
          <p:cNvPr id="12" name="Oval 11">
            <a:extLst>
              <a:ext uri="{FF2B5EF4-FFF2-40B4-BE49-F238E27FC236}">
                <a16:creationId xmlns:a16="http://schemas.microsoft.com/office/drawing/2014/main" id="{52487DB8-4DDF-A84A-BF0B-A0D5B6B1F96C}"/>
              </a:ext>
            </a:extLst>
          </p:cNvPr>
          <p:cNvSpPr/>
          <p:nvPr/>
        </p:nvSpPr>
        <p:spPr>
          <a:xfrm>
            <a:off x="1422842" y="3337035"/>
            <a:ext cx="1800000" cy="18000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59BCC13-E310-6B4E-8DBF-41A594694529}"/>
              </a:ext>
            </a:extLst>
          </p:cNvPr>
          <p:cNvSpPr/>
          <p:nvPr/>
        </p:nvSpPr>
        <p:spPr>
          <a:xfrm>
            <a:off x="1422842" y="3340248"/>
            <a:ext cx="1800000" cy="1800000"/>
          </a:xfrm>
          <a:prstGeom prst="ellipse">
            <a:avLst/>
          </a:prstGeom>
          <a:no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Gerade Verbindung 13">
            <a:extLst>
              <a:ext uri="{FF2B5EF4-FFF2-40B4-BE49-F238E27FC236}">
                <a16:creationId xmlns:a16="http://schemas.microsoft.com/office/drawing/2014/main" id="{BF903909-47F7-6044-AE52-444B09150258}"/>
              </a:ext>
            </a:extLst>
          </p:cNvPr>
          <p:cNvCxnSpPr>
            <a:cxnSpLocks/>
          </p:cNvCxnSpPr>
          <p:nvPr/>
        </p:nvCxnSpPr>
        <p:spPr>
          <a:xfrm>
            <a:off x="2992499" y="4832598"/>
            <a:ext cx="1473304" cy="1404652"/>
          </a:xfrm>
          <a:prstGeom prst="line">
            <a:avLst/>
          </a:prstGeom>
          <a:ln w="57150"/>
        </p:spPr>
        <p:style>
          <a:lnRef idx="1">
            <a:schemeClr val="dk1"/>
          </a:lnRef>
          <a:fillRef idx="0">
            <a:schemeClr val="dk1"/>
          </a:fillRef>
          <a:effectRef idx="0">
            <a:schemeClr val="dk1"/>
          </a:effectRef>
          <a:fontRef idx="minor">
            <a:schemeClr val="tx1"/>
          </a:fontRef>
        </p:style>
      </p:cxnSp>
      <p:sp>
        <p:nvSpPr>
          <p:cNvPr id="15" name="Rechteck 14">
            <a:extLst>
              <a:ext uri="{FF2B5EF4-FFF2-40B4-BE49-F238E27FC236}">
                <a16:creationId xmlns:a16="http://schemas.microsoft.com/office/drawing/2014/main" id="{ED429A04-144B-604D-B991-B8CA70F4931F}"/>
              </a:ext>
            </a:extLst>
          </p:cNvPr>
          <p:cNvSpPr/>
          <p:nvPr/>
        </p:nvSpPr>
        <p:spPr>
          <a:xfrm rot="18822876">
            <a:off x="3721582" y="4659299"/>
            <a:ext cx="131144" cy="1875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Bogen 15">
            <a:extLst>
              <a:ext uri="{FF2B5EF4-FFF2-40B4-BE49-F238E27FC236}">
                <a16:creationId xmlns:a16="http://schemas.microsoft.com/office/drawing/2014/main" id="{953526F0-F11D-3E4D-822E-3D68CAA2DB33}"/>
              </a:ext>
            </a:extLst>
          </p:cNvPr>
          <p:cNvSpPr/>
          <p:nvPr/>
        </p:nvSpPr>
        <p:spPr>
          <a:xfrm rot="15498088">
            <a:off x="1382536" y="3584731"/>
            <a:ext cx="2046293" cy="1789435"/>
          </a:xfrm>
          <a:prstGeom prst="arc">
            <a:avLst>
              <a:gd name="adj1" fmla="val 18878001"/>
              <a:gd name="adj2" fmla="val 1340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feld 16">
            <a:extLst>
              <a:ext uri="{FF2B5EF4-FFF2-40B4-BE49-F238E27FC236}">
                <a16:creationId xmlns:a16="http://schemas.microsoft.com/office/drawing/2014/main" id="{19B3486C-AEE8-7B40-A011-26F6669E978E}"/>
              </a:ext>
            </a:extLst>
          </p:cNvPr>
          <p:cNvSpPr txBox="1"/>
          <p:nvPr/>
        </p:nvSpPr>
        <p:spPr>
          <a:xfrm>
            <a:off x="4598007" y="3441352"/>
            <a:ext cx="2179665" cy="2031325"/>
          </a:xfrm>
          <a:prstGeom prst="rect">
            <a:avLst/>
          </a:prstGeom>
          <a:noFill/>
          <a:effectLst>
            <a:softEdge rad="0"/>
          </a:effectLst>
          <a:scene3d>
            <a:camera prst="orthographicFront">
              <a:rot lat="0" lon="0" rev="0"/>
            </a:camera>
            <a:lightRig rig="threePt" dir="t">
              <a:rot lat="0" lon="0" rev="0"/>
            </a:lightRig>
          </a:scene3d>
        </p:spPr>
        <p:txBody>
          <a:bodyPr wrap="square" rtlCol="0" anchor="ctr">
            <a:spAutoFit/>
          </a:bodyPr>
          <a:lstStyle/>
          <a:p>
            <a:pPr algn="r"/>
            <a:r>
              <a:rPr lang="en-GB" b="1"/>
              <a:t>Article 22</a:t>
            </a:r>
          </a:p>
          <a:p>
            <a:pPr algn="r"/>
            <a:endParaRPr lang="en-GB" b="1"/>
          </a:p>
          <a:p>
            <a:pPr algn="just"/>
            <a:r>
              <a:rPr lang="en-GB" i="1"/>
              <a:t>Everyone</a:t>
            </a:r>
            <a:r>
              <a:rPr lang="en-GB"/>
              <a:t>, as </a:t>
            </a:r>
            <a:r>
              <a:rPr lang="en-GB" b="1"/>
              <a:t>a member of society</a:t>
            </a:r>
            <a:r>
              <a:rPr lang="en-GB"/>
              <a:t>, has the </a:t>
            </a:r>
            <a:r>
              <a:rPr lang="en-GB" b="1"/>
              <a:t>right to social security</a:t>
            </a:r>
            <a:r>
              <a:rPr lang="en-GB"/>
              <a:t> (…)</a:t>
            </a:r>
          </a:p>
        </p:txBody>
      </p:sp>
      <p:sp>
        <p:nvSpPr>
          <p:cNvPr id="36" name="Textfeld 35">
            <a:extLst>
              <a:ext uri="{FF2B5EF4-FFF2-40B4-BE49-F238E27FC236}">
                <a16:creationId xmlns:a16="http://schemas.microsoft.com/office/drawing/2014/main" id="{5A792846-1B18-3649-8952-D5B5EEE3EB45}"/>
              </a:ext>
            </a:extLst>
          </p:cNvPr>
          <p:cNvSpPr txBox="1"/>
          <p:nvPr/>
        </p:nvSpPr>
        <p:spPr>
          <a:xfrm>
            <a:off x="7593994" y="1974879"/>
            <a:ext cx="4107468" cy="4524315"/>
          </a:xfrm>
          <a:prstGeom prst="rect">
            <a:avLst/>
          </a:prstGeom>
          <a:noFill/>
          <a:effectLst>
            <a:softEdge rad="0"/>
          </a:effectLst>
          <a:scene3d>
            <a:camera prst="orthographicFront">
              <a:rot lat="0" lon="0" rev="0"/>
            </a:camera>
            <a:lightRig rig="threePt" dir="t">
              <a:rot lat="0" lon="0" rev="0"/>
            </a:lightRig>
          </a:scene3d>
        </p:spPr>
        <p:txBody>
          <a:bodyPr wrap="square" rtlCol="0" anchor="ctr">
            <a:spAutoFit/>
          </a:bodyPr>
          <a:lstStyle/>
          <a:p>
            <a:pPr algn="r"/>
            <a:r>
              <a:rPr lang="en-GB" b="1"/>
              <a:t>Article 25</a:t>
            </a:r>
          </a:p>
          <a:p>
            <a:pPr algn="r"/>
            <a:endParaRPr lang="en-GB" b="1"/>
          </a:p>
          <a:p>
            <a:pPr algn="just"/>
            <a:r>
              <a:rPr lang="en-GB"/>
              <a:t>(1) </a:t>
            </a:r>
            <a:r>
              <a:rPr lang="en-GB" i="1"/>
              <a:t>Everyone</a:t>
            </a:r>
            <a:r>
              <a:rPr lang="en-GB"/>
              <a:t> has the </a:t>
            </a:r>
            <a:r>
              <a:rPr lang="en-GB" b="1"/>
              <a:t>right to a standard of living adequate </a:t>
            </a:r>
            <a:r>
              <a:rPr lang="en-GB"/>
              <a:t>for the health and well-being of himself and of his family, including (…) </a:t>
            </a:r>
            <a:r>
              <a:rPr lang="en-GB" b="1"/>
              <a:t>medical care </a:t>
            </a:r>
            <a:r>
              <a:rPr lang="en-GB"/>
              <a:t>and necessary social services, and the right to security in the event of </a:t>
            </a:r>
            <a:r>
              <a:rPr lang="en-GB" b="1"/>
              <a:t>unemployment, sickness, disability, widowhood, old age </a:t>
            </a:r>
            <a:r>
              <a:rPr lang="en-GB"/>
              <a:t>or other </a:t>
            </a:r>
            <a:r>
              <a:rPr lang="en-GB" b="1"/>
              <a:t>lack of livelihood </a:t>
            </a:r>
            <a:r>
              <a:rPr lang="en-GB"/>
              <a:t>in circumstances beyond his control. (…)</a:t>
            </a:r>
          </a:p>
          <a:p>
            <a:pPr algn="just"/>
            <a:r>
              <a:rPr lang="en-GB"/>
              <a:t>(2) </a:t>
            </a:r>
            <a:r>
              <a:rPr lang="en-US" b="1"/>
              <a:t>Motherhood</a:t>
            </a:r>
            <a:r>
              <a:rPr lang="en-US"/>
              <a:t> and </a:t>
            </a:r>
            <a:r>
              <a:rPr lang="en-US" b="1"/>
              <a:t>childhood</a:t>
            </a:r>
            <a:r>
              <a:rPr lang="en-US"/>
              <a:t> are entitled to special care and assistance. All children, (…) shall enjoy the same social protection.</a:t>
            </a:r>
            <a:endParaRPr lang="en-GB"/>
          </a:p>
        </p:txBody>
      </p:sp>
      <p:sp>
        <p:nvSpPr>
          <p:cNvPr id="42" name="Rechtwinkliges Dreieck 41">
            <a:extLst>
              <a:ext uri="{FF2B5EF4-FFF2-40B4-BE49-F238E27FC236}">
                <a16:creationId xmlns:a16="http://schemas.microsoft.com/office/drawing/2014/main" id="{711ADAF6-56D0-3544-BE25-172212D91AF4}"/>
              </a:ext>
            </a:extLst>
          </p:cNvPr>
          <p:cNvSpPr/>
          <p:nvPr/>
        </p:nvSpPr>
        <p:spPr>
          <a:xfrm rot="5400000">
            <a:off x="4707195" y="3482404"/>
            <a:ext cx="216000"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htwinkliges Dreieck 42">
            <a:extLst>
              <a:ext uri="{FF2B5EF4-FFF2-40B4-BE49-F238E27FC236}">
                <a16:creationId xmlns:a16="http://schemas.microsoft.com/office/drawing/2014/main" id="{ECD39B66-EA78-6D4A-AA3A-CCF792632603}"/>
              </a:ext>
            </a:extLst>
          </p:cNvPr>
          <p:cNvSpPr/>
          <p:nvPr/>
        </p:nvSpPr>
        <p:spPr>
          <a:xfrm rot="5400000">
            <a:off x="4927066" y="3482404"/>
            <a:ext cx="216000"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Gerade Verbindung 44">
            <a:extLst>
              <a:ext uri="{FF2B5EF4-FFF2-40B4-BE49-F238E27FC236}">
                <a16:creationId xmlns:a16="http://schemas.microsoft.com/office/drawing/2014/main" id="{6016ABCE-202F-9E48-BBB2-8CFE8D80795D}"/>
              </a:ext>
            </a:extLst>
          </p:cNvPr>
          <p:cNvCxnSpPr/>
          <p:nvPr/>
        </p:nvCxnSpPr>
        <p:spPr>
          <a:xfrm>
            <a:off x="4707195" y="3479798"/>
            <a:ext cx="20218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htwinkliges Dreieck 47">
            <a:extLst>
              <a:ext uri="{FF2B5EF4-FFF2-40B4-BE49-F238E27FC236}">
                <a16:creationId xmlns:a16="http://schemas.microsoft.com/office/drawing/2014/main" id="{0D14AF6D-983E-AF4D-8B74-C6238DCBFBF9}"/>
              </a:ext>
            </a:extLst>
          </p:cNvPr>
          <p:cNvSpPr/>
          <p:nvPr/>
        </p:nvSpPr>
        <p:spPr>
          <a:xfrm rot="5400000">
            <a:off x="7748337" y="2064794"/>
            <a:ext cx="216000"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htwinkliges Dreieck 48">
            <a:extLst>
              <a:ext uri="{FF2B5EF4-FFF2-40B4-BE49-F238E27FC236}">
                <a16:creationId xmlns:a16="http://schemas.microsoft.com/office/drawing/2014/main" id="{AF0499E9-B469-8742-9006-5571378697D5}"/>
              </a:ext>
            </a:extLst>
          </p:cNvPr>
          <p:cNvSpPr/>
          <p:nvPr/>
        </p:nvSpPr>
        <p:spPr>
          <a:xfrm rot="5400000">
            <a:off x="7968208" y="2064794"/>
            <a:ext cx="216000"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Gerade Verbindung 45">
            <a:extLst>
              <a:ext uri="{FF2B5EF4-FFF2-40B4-BE49-F238E27FC236}">
                <a16:creationId xmlns:a16="http://schemas.microsoft.com/office/drawing/2014/main" id="{B9226671-04C4-9D4F-BDE1-2F94AC0827E9}"/>
              </a:ext>
            </a:extLst>
          </p:cNvPr>
          <p:cNvCxnSpPr>
            <a:cxnSpLocks/>
          </p:cNvCxnSpPr>
          <p:nvPr/>
        </p:nvCxnSpPr>
        <p:spPr>
          <a:xfrm>
            <a:off x="7738533" y="2064794"/>
            <a:ext cx="39629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2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FDDA6030-0C2D-B948-9F19-38A19355A99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t="-956"/>
          <a:stretch/>
        </p:blipFill>
        <p:spPr>
          <a:xfrm>
            <a:off x="5272966" y="1970195"/>
            <a:ext cx="6379461" cy="2658161"/>
          </a:xfrm>
          <a:prstGeom prst="rect">
            <a:avLst/>
          </a:prstGeom>
        </p:spPr>
      </p:pic>
      <p:sp>
        <p:nvSpPr>
          <p:cNvPr id="23" name="Title 22"/>
          <p:cNvSpPr>
            <a:spLocks noGrp="1"/>
          </p:cNvSpPr>
          <p:nvPr>
            <p:ph type="title"/>
          </p:nvPr>
        </p:nvSpPr>
        <p:spPr/>
        <p:txBody>
          <a:bodyPr/>
          <a:lstStyle/>
          <a:p>
            <a:r>
              <a:rPr lang="en-GB"/>
              <a:t>International Covenant on Economic, Social and Cultural Rights (1966) </a:t>
            </a:r>
          </a:p>
        </p:txBody>
      </p:sp>
      <p:sp>
        <p:nvSpPr>
          <p:cNvPr id="5" name="Date Placeholder 4"/>
          <p:cNvSpPr>
            <a:spLocks noGrp="1"/>
          </p:cNvSpPr>
          <p:nvPr>
            <p:ph type="dt" sz="half" idx="10"/>
          </p:nvPr>
        </p:nvSpPr>
        <p:spPr>
          <a:xfrm>
            <a:off x="490538" y="12283698"/>
            <a:ext cx="2743200" cy="216000"/>
          </a:xfrm>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8</a:t>
            </a:fld>
            <a:endParaRPr lang="en-GB"/>
          </a:p>
        </p:txBody>
      </p:sp>
      <p:pic>
        <p:nvPicPr>
          <p:cNvPr id="27" name="Picture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57063" y="6367463"/>
            <a:ext cx="644400" cy="172266"/>
          </a:xfrm>
          <a:prstGeom prst="rect">
            <a:avLst/>
          </a:prstGeom>
        </p:spPr>
      </p:pic>
      <p:pic>
        <p:nvPicPr>
          <p:cNvPr id="12" name="Picture 12">
            <a:extLst>
              <a:ext uri="{FF2B5EF4-FFF2-40B4-BE49-F238E27FC236}">
                <a16:creationId xmlns:a16="http://schemas.microsoft.com/office/drawing/2014/main" id="{894557EB-7404-D64E-BBCF-1592E57405FC}"/>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a:ext>
            </a:extLst>
          </a:blip>
          <a:srcRect l="6613" r="8761" b="13980"/>
          <a:stretch/>
        </p:blipFill>
        <p:spPr>
          <a:xfrm>
            <a:off x="802237" y="2076493"/>
            <a:ext cx="2346598" cy="1565798"/>
          </a:xfrm>
          <a:prstGeom prst="rect">
            <a:avLst/>
          </a:prstGeom>
        </p:spPr>
      </p:pic>
      <p:sp>
        <p:nvSpPr>
          <p:cNvPr id="18" name="Textfeld 17">
            <a:extLst>
              <a:ext uri="{FF2B5EF4-FFF2-40B4-BE49-F238E27FC236}">
                <a16:creationId xmlns:a16="http://schemas.microsoft.com/office/drawing/2014/main" id="{46E50163-AF41-444B-A6C2-C5ED25F72296}"/>
              </a:ext>
            </a:extLst>
          </p:cNvPr>
          <p:cNvSpPr txBox="1"/>
          <p:nvPr/>
        </p:nvSpPr>
        <p:spPr>
          <a:xfrm>
            <a:off x="693214" y="3885587"/>
            <a:ext cx="2484322" cy="2308324"/>
          </a:xfrm>
          <a:prstGeom prst="rect">
            <a:avLst/>
          </a:prstGeom>
          <a:noFill/>
          <a:effectLst>
            <a:softEdge rad="0"/>
          </a:effectLst>
          <a:scene3d>
            <a:camera prst="orthographicFront">
              <a:rot lat="0" lon="0" rev="0"/>
            </a:camera>
            <a:lightRig rig="threePt" dir="t">
              <a:rot lat="0" lon="0" rev="0"/>
            </a:lightRig>
          </a:scene3d>
        </p:spPr>
        <p:txBody>
          <a:bodyPr wrap="square" rtlCol="0" anchor="ctr">
            <a:spAutoFit/>
          </a:bodyPr>
          <a:lstStyle/>
          <a:p>
            <a:pPr algn="r"/>
            <a:r>
              <a:rPr lang="en-GB" b="1"/>
              <a:t>Article 9</a:t>
            </a:r>
          </a:p>
          <a:p>
            <a:pPr algn="r"/>
            <a:endParaRPr lang="en-GB" b="1"/>
          </a:p>
          <a:p>
            <a:pPr algn="just"/>
            <a:r>
              <a:rPr lang="en-GB"/>
              <a:t>The State Parties to the present Covenant recognise the </a:t>
            </a:r>
            <a:r>
              <a:rPr lang="en-GB" b="1"/>
              <a:t>right of everyone to social security</a:t>
            </a:r>
            <a:r>
              <a:rPr lang="en-GB"/>
              <a:t>, including social insurance. </a:t>
            </a:r>
          </a:p>
        </p:txBody>
      </p:sp>
      <p:sp>
        <p:nvSpPr>
          <p:cNvPr id="19" name="Rechtwinkliges Dreieck 18">
            <a:extLst>
              <a:ext uri="{FF2B5EF4-FFF2-40B4-BE49-F238E27FC236}">
                <a16:creationId xmlns:a16="http://schemas.microsoft.com/office/drawing/2014/main" id="{EEBEF557-8B9A-324F-8BB7-E1B54716330A}"/>
              </a:ext>
            </a:extLst>
          </p:cNvPr>
          <p:cNvSpPr/>
          <p:nvPr/>
        </p:nvSpPr>
        <p:spPr>
          <a:xfrm rot="5400000">
            <a:off x="832315" y="3889422"/>
            <a:ext cx="220792"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htwinkliges Dreieck 19">
            <a:extLst>
              <a:ext uri="{FF2B5EF4-FFF2-40B4-BE49-F238E27FC236}">
                <a16:creationId xmlns:a16="http://schemas.microsoft.com/office/drawing/2014/main" id="{38FDB669-B185-F448-95FB-54BA4FB96198}"/>
              </a:ext>
            </a:extLst>
          </p:cNvPr>
          <p:cNvSpPr/>
          <p:nvPr/>
        </p:nvSpPr>
        <p:spPr>
          <a:xfrm rot="5400000">
            <a:off x="1052186" y="3889422"/>
            <a:ext cx="220792"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Gerade Verbindung 20">
            <a:extLst>
              <a:ext uri="{FF2B5EF4-FFF2-40B4-BE49-F238E27FC236}">
                <a16:creationId xmlns:a16="http://schemas.microsoft.com/office/drawing/2014/main" id="{092A442C-C786-164C-A8F0-DA139E54103D}"/>
              </a:ext>
            </a:extLst>
          </p:cNvPr>
          <p:cNvCxnSpPr>
            <a:cxnSpLocks/>
          </p:cNvCxnSpPr>
          <p:nvPr/>
        </p:nvCxnSpPr>
        <p:spPr>
          <a:xfrm>
            <a:off x="851271" y="3887043"/>
            <a:ext cx="22975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7FBFC108-3233-1C4B-A57E-A68493C61B6E}"/>
              </a:ext>
            </a:extLst>
          </p:cNvPr>
          <p:cNvSpPr txBox="1"/>
          <p:nvPr/>
        </p:nvSpPr>
        <p:spPr>
          <a:xfrm>
            <a:off x="3417327" y="3399346"/>
            <a:ext cx="2743199" cy="2862322"/>
          </a:xfrm>
          <a:prstGeom prst="rect">
            <a:avLst/>
          </a:prstGeom>
          <a:noFill/>
          <a:effectLst>
            <a:softEdge rad="0"/>
          </a:effectLst>
          <a:scene3d>
            <a:camera prst="orthographicFront">
              <a:rot lat="0" lon="0" rev="0"/>
            </a:camera>
            <a:lightRig rig="threePt" dir="t">
              <a:rot lat="0" lon="0" rev="0"/>
            </a:lightRig>
          </a:scene3d>
        </p:spPr>
        <p:txBody>
          <a:bodyPr wrap="square" rtlCol="0" anchor="ctr">
            <a:spAutoFit/>
          </a:bodyPr>
          <a:lstStyle/>
          <a:p>
            <a:pPr algn="r"/>
            <a:r>
              <a:rPr lang="en-GB" b="1"/>
              <a:t>Article 12</a:t>
            </a:r>
          </a:p>
          <a:p>
            <a:pPr algn="r"/>
            <a:endParaRPr lang="en-GB" b="1"/>
          </a:p>
          <a:p>
            <a:pPr algn="just"/>
            <a:r>
              <a:rPr lang="en-GB"/>
              <a:t>1. The State Parties to the present Covenant recognise the </a:t>
            </a:r>
            <a:r>
              <a:rPr lang="en-GB" b="1"/>
              <a:t>right of everyone</a:t>
            </a:r>
            <a:r>
              <a:rPr lang="en-GB"/>
              <a:t> to the enjoyment of the highest attainable standards of </a:t>
            </a:r>
            <a:r>
              <a:rPr lang="en-GB" b="1"/>
              <a:t>physical and mental health</a:t>
            </a:r>
            <a:r>
              <a:rPr lang="en-GB"/>
              <a:t>. (…)</a:t>
            </a:r>
          </a:p>
        </p:txBody>
      </p:sp>
      <p:sp>
        <p:nvSpPr>
          <p:cNvPr id="33" name="Rechtwinkliges Dreieck 32">
            <a:extLst>
              <a:ext uri="{FF2B5EF4-FFF2-40B4-BE49-F238E27FC236}">
                <a16:creationId xmlns:a16="http://schemas.microsoft.com/office/drawing/2014/main" id="{F6A77899-3E8A-7D45-9E12-85CC55B9DFF4}"/>
              </a:ext>
            </a:extLst>
          </p:cNvPr>
          <p:cNvSpPr/>
          <p:nvPr/>
        </p:nvSpPr>
        <p:spPr>
          <a:xfrm rot="5400000">
            <a:off x="3510855" y="3399346"/>
            <a:ext cx="216000"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htwinkliges Dreieck 33">
            <a:extLst>
              <a:ext uri="{FF2B5EF4-FFF2-40B4-BE49-F238E27FC236}">
                <a16:creationId xmlns:a16="http://schemas.microsoft.com/office/drawing/2014/main" id="{4F2AB622-DBE2-7E42-B8D4-6CEDC1932C8E}"/>
              </a:ext>
            </a:extLst>
          </p:cNvPr>
          <p:cNvSpPr/>
          <p:nvPr/>
        </p:nvSpPr>
        <p:spPr>
          <a:xfrm rot="5400000">
            <a:off x="3730726" y="3399346"/>
            <a:ext cx="216000" cy="216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Gerade Verbindung 34">
            <a:extLst>
              <a:ext uri="{FF2B5EF4-FFF2-40B4-BE49-F238E27FC236}">
                <a16:creationId xmlns:a16="http://schemas.microsoft.com/office/drawing/2014/main" id="{7B57A743-4E38-B740-90A9-84FBD5483B4D}"/>
              </a:ext>
            </a:extLst>
          </p:cNvPr>
          <p:cNvCxnSpPr>
            <a:cxnSpLocks/>
          </p:cNvCxnSpPr>
          <p:nvPr/>
        </p:nvCxnSpPr>
        <p:spPr>
          <a:xfrm>
            <a:off x="3527415" y="3399363"/>
            <a:ext cx="25685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7170A516-699F-3848-918C-29095810D6FC}"/>
              </a:ext>
            </a:extLst>
          </p:cNvPr>
          <p:cNvSpPr txBox="1"/>
          <p:nvPr/>
        </p:nvSpPr>
        <p:spPr>
          <a:xfrm>
            <a:off x="6601968" y="4773168"/>
            <a:ext cx="5099494" cy="1200329"/>
          </a:xfrm>
          <a:prstGeom prst="rect">
            <a:avLst/>
          </a:prstGeom>
          <a:noFill/>
        </p:spPr>
        <p:txBody>
          <a:bodyPr wrap="square" rtlCol="0">
            <a:spAutoFit/>
          </a:bodyPr>
          <a:lstStyle/>
          <a:p>
            <a:pPr algn="ctr"/>
            <a:r>
              <a:rPr lang="en-GB" b="1" dirty="0">
                <a:solidFill>
                  <a:schemeClr val="accent2"/>
                </a:solidFill>
              </a:rPr>
              <a:t>172 State Parties </a:t>
            </a:r>
          </a:p>
          <a:p>
            <a:pPr algn="ctr"/>
            <a:r>
              <a:rPr lang="en-GB" dirty="0"/>
              <a:t>to the Covenant have committed themselves to guarantee the right of everyone to social security. </a:t>
            </a:r>
          </a:p>
        </p:txBody>
      </p:sp>
    </p:spTree>
    <p:extLst>
      <p:ext uri="{BB962C8B-B14F-4D97-AF65-F5344CB8AC3E}">
        <p14:creationId xmlns:p14="http://schemas.microsoft.com/office/powerpoint/2010/main" val="317196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45590-C5EB-E841-BE88-53B69885EB5E}"/>
              </a:ext>
            </a:extLst>
          </p:cNvPr>
          <p:cNvSpPr>
            <a:spLocks noGrp="1"/>
          </p:cNvSpPr>
          <p:nvPr>
            <p:ph type="title"/>
          </p:nvPr>
        </p:nvSpPr>
        <p:spPr/>
        <p:txBody>
          <a:bodyPr/>
          <a:lstStyle/>
          <a:p>
            <a:r>
              <a:rPr lang="en-GB"/>
              <a:t>Other Global Human Rights Instruments </a:t>
            </a:r>
          </a:p>
        </p:txBody>
      </p:sp>
      <p:sp>
        <p:nvSpPr>
          <p:cNvPr id="5" name="Fußzeilenplatzhalter 4">
            <a:extLst>
              <a:ext uri="{FF2B5EF4-FFF2-40B4-BE49-F238E27FC236}">
                <a16:creationId xmlns:a16="http://schemas.microsoft.com/office/drawing/2014/main" id="{964B33E6-75C8-1F4F-9D47-66756636EF08}"/>
              </a:ext>
            </a:extLst>
          </p:cNvPr>
          <p:cNvSpPr>
            <a:spLocks noGrp="1"/>
          </p:cNvSpPr>
          <p:nvPr>
            <p:ph type="ftr" sz="quarter" idx="11"/>
          </p:nvPr>
        </p:nvSpPr>
        <p:spPr/>
        <p:txBody>
          <a:bodyPr/>
          <a:lstStyle/>
          <a:p>
            <a:r>
              <a:rPr lang="en-GB"/>
              <a:t>Advancing social justice, promoting decent work</a:t>
            </a:r>
          </a:p>
        </p:txBody>
      </p:sp>
      <p:sp>
        <p:nvSpPr>
          <p:cNvPr id="6" name="Foliennummernplatzhalter 5">
            <a:extLst>
              <a:ext uri="{FF2B5EF4-FFF2-40B4-BE49-F238E27FC236}">
                <a16:creationId xmlns:a16="http://schemas.microsoft.com/office/drawing/2014/main" id="{2FB7F229-B64C-8C4B-93F3-90D08DFA3B8D}"/>
              </a:ext>
            </a:extLst>
          </p:cNvPr>
          <p:cNvSpPr>
            <a:spLocks noGrp="1"/>
          </p:cNvSpPr>
          <p:nvPr>
            <p:ph type="sldNum" sz="quarter" idx="12"/>
          </p:nvPr>
        </p:nvSpPr>
        <p:spPr/>
        <p:txBody>
          <a:bodyPr/>
          <a:lstStyle/>
          <a:p>
            <a:fld id="{856227C0-AD57-4F9B-BAE3-EEFB0D0EE427}" type="slidenum">
              <a:rPr lang="en-GB" smtClean="0"/>
              <a:t>9</a:t>
            </a:fld>
            <a:endParaRPr lang="en-GB"/>
          </a:p>
        </p:txBody>
      </p:sp>
      <p:cxnSp>
        <p:nvCxnSpPr>
          <p:cNvPr id="10" name="Gerade Verbindung mit Pfeil 9">
            <a:extLst>
              <a:ext uri="{FF2B5EF4-FFF2-40B4-BE49-F238E27FC236}">
                <a16:creationId xmlns:a16="http://schemas.microsoft.com/office/drawing/2014/main" id="{1D637CCD-CFD8-DE4A-B766-E84431697F62}"/>
              </a:ext>
            </a:extLst>
          </p:cNvPr>
          <p:cNvCxnSpPr>
            <a:cxnSpLocks/>
          </p:cNvCxnSpPr>
          <p:nvPr/>
        </p:nvCxnSpPr>
        <p:spPr>
          <a:xfrm>
            <a:off x="490537" y="4098051"/>
            <a:ext cx="1116000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2D7A822F-6909-F448-B579-2720F3255C98}"/>
              </a:ext>
            </a:extLst>
          </p:cNvPr>
          <p:cNvCxnSpPr/>
          <p:nvPr/>
        </p:nvCxnSpPr>
        <p:spPr>
          <a:xfrm>
            <a:off x="6096000" y="3825000"/>
            <a:ext cx="0" cy="540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AA311D31-7316-F44B-BC21-4660A294FDD6}"/>
              </a:ext>
            </a:extLst>
          </p:cNvPr>
          <p:cNvCxnSpPr/>
          <p:nvPr/>
        </p:nvCxnSpPr>
        <p:spPr>
          <a:xfrm>
            <a:off x="7824000" y="3825000"/>
            <a:ext cx="0"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51527314-EA54-EB4D-9D42-E8FB51DE17C6}"/>
              </a:ext>
            </a:extLst>
          </p:cNvPr>
          <p:cNvCxnSpPr/>
          <p:nvPr/>
        </p:nvCxnSpPr>
        <p:spPr>
          <a:xfrm>
            <a:off x="9552000" y="3825000"/>
            <a:ext cx="0"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2FE7F86C-0E85-9E4E-BB55-F2E4072CA706}"/>
              </a:ext>
            </a:extLst>
          </p:cNvPr>
          <p:cNvCxnSpPr/>
          <p:nvPr/>
        </p:nvCxnSpPr>
        <p:spPr>
          <a:xfrm>
            <a:off x="11280000" y="3825000"/>
            <a:ext cx="0"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1C02872D-E9F9-E041-83B2-0B17E76BB9EB}"/>
              </a:ext>
            </a:extLst>
          </p:cNvPr>
          <p:cNvCxnSpPr/>
          <p:nvPr/>
        </p:nvCxnSpPr>
        <p:spPr>
          <a:xfrm>
            <a:off x="4368000" y="3825000"/>
            <a:ext cx="0"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B2C07462-90D7-874C-B44A-F645C5F752DA}"/>
              </a:ext>
            </a:extLst>
          </p:cNvPr>
          <p:cNvCxnSpPr/>
          <p:nvPr/>
        </p:nvCxnSpPr>
        <p:spPr>
          <a:xfrm>
            <a:off x="2640000" y="3825000"/>
            <a:ext cx="0"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0ABBF8C8-6C70-DF45-8AB0-26C2D482E793}"/>
              </a:ext>
            </a:extLst>
          </p:cNvPr>
          <p:cNvCxnSpPr/>
          <p:nvPr/>
        </p:nvCxnSpPr>
        <p:spPr>
          <a:xfrm>
            <a:off x="912000" y="3825000"/>
            <a:ext cx="0" cy="54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1510D922-9EC8-8843-B0F9-7174EFDDCB80}"/>
              </a:ext>
            </a:extLst>
          </p:cNvPr>
          <p:cNvSpPr txBox="1"/>
          <p:nvPr/>
        </p:nvSpPr>
        <p:spPr>
          <a:xfrm>
            <a:off x="507105" y="4548871"/>
            <a:ext cx="809790" cy="338554"/>
          </a:xfrm>
          <a:prstGeom prst="rect">
            <a:avLst/>
          </a:prstGeom>
          <a:noFill/>
        </p:spPr>
        <p:txBody>
          <a:bodyPr wrap="square" rtlCol="0" anchor="ctr">
            <a:spAutoFit/>
          </a:bodyPr>
          <a:lstStyle/>
          <a:p>
            <a:pPr algn="ctr"/>
            <a:r>
              <a:rPr lang="en-GB" sz="1600">
                <a:solidFill>
                  <a:schemeClr val="accent1"/>
                </a:solidFill>
              </a:rPr>
              <a:t>1950</a:t>
            </a:r>
          </a:p>
        </p:txBody>
      </p:sp>
      <p:sp>
        <p:nvSpPr>
          <p:cNvPr id="34" name="Textfeld 33">
            <a:extLst>
              <a:ext uri="{FF2B5EF4-FFF2-40B4-BE49-F238E27FC236}">
                <a16:creationId xmlns:a16="http://schemas.microsoft.com/office/drawing/2014/main" id="{5DBF7F53-B4C9-FD49-B251-45FC4D3263DA}"/>
              </a:ext>
            </a:extLst>
          </p:cNvPr>
          <p:cNvSpPr txBox="1"/>
          <p:nvPr/>
        </p:nvSpPr>
        <p:spPr>
          <a:xfrm>
            <a:off x="2235105" y="4551210"/>
            <a:ext cx="809790" cy="338554"/>
          </a:xfrm>
          <a:prstGeom prst="rect">
            <a:avLst/>
          </a:prstGeom>
          <a:noFill/>
        </p:spPr>
        <p:txBody>
          <a:bodyPr wrap="square" rtlCol="0" anchor="ctr">
            <a:spAutoFit/>
          </a:bodyPr>
          <a:lstStyle/>
          <a:p>
            <a:pPr algn="ctr"/>
            <a:r>
              <a:rPr lang="en-GB" sz="1600">
                <a:solidFill>
                  <a:schemeClr val="accent1"/>
                </a:solidFill>
              </a:rPr>
              <a:t>1960</a:t>
            </a:r>
          </a:p>
        </p:txBody>
      </p:sp>
      <p:sp>
        <p:nvSpPr>
          <p:cNvPr id="35" name="Textfeld 34">
            <a:extLst>
              <a:ext uri="{FF2B5EF4-FFF2-40B4-BE49-F238E27FC236}">
                <a16:creationId xmlns:a16="http://schemas.microsoft.com/office/drawing/2014/main" id="{71E8D501-8FD7-444B-AEBF-7399C6B26135}"/>
              </a:ext>
            </a:extLst>
          </p:cNvPr>
          <p:cNvSpPr txBox="1"/>
          <p:nvPr/>
        </p:nvSpPr>
        <p:spPr>
          <a:xfrm>
            <a:off x="3963105" y="4548871"/>
            <a:ext cx="809790" cy="338554"/>
          </a:xfrm>
          <a:prstGeom prst="rect">
            <a:avLst/>
          </a:prstGeom>
          <a:noFill/>
        </p:spPr>
        <p:txBody>
          <a:bodyPr wrap="square" rtlCol="0" anchor="ctr">
            <a:spAutoFit/>
          </a:bodyPr>
          <a:lstStyle/>
          <a:p>
            <a:pPr algn="ctr"/>
            <a:r>
              <a:rPr lang="en-GB" sz="1600">
                <a:solidFill>
                  <a:schemeClr val="accent1"/>
                </a:solidFill>
              </a:rPr>
              <a:t>1970</a:t>
            </a:r>
          </a:p>
        </p:txBody>
      </p:sp>
      <p:sp>
        <p:nvSpPr>
          <p:cNvPr id="36" name="Textfeld 35">
            <a:extLst>
              <a:ext uri="{FF2B5EF4-FFF2-40B4-BE49-F238E27FC236}">
                <a16:creationId xmlns:a16="http://schemas.microsoft.com/office/drawing/2014/main" id="{34715B10-31C7-DA4E-9A51-EB4B123B5751}"/>
              </a:ext>
            </a:extLst>
          </p:cNvPr>
          <p:cNvSpPr txBox="1"/>
          <p:nvPr/>
        </p:nvSpPr>
        <p:spPr>
          <a:xfrm>
            <a:off x="5691105" y="4548871"/>
            <a:ext cx="809790" cy="338554"/>
          </a:xfrm>
          <a:prstGeom prst="rect">
            <a:avLst/>
          </a:prstGeom>
          <a:noFill/>
        </p:spPr>
        <p:txBody>
          <a:bodyPr wrap="square" rtlCol="0" anchor="ctr">
            <a:spAutoFit/>
          </a:bodyPr>
          <a:lstStyle/>
          <a:p>
            <a:pPr algn="ctr"/>
            <a:r>
              <a:rPr lang="en-GB" sz="1600">
                <a:solidFill>
                  <a:schemeClr val="accent1"/>
                </a:solidFill>
              </a:rPr>
              <a:t>1980</a:t>
            </a:r>
          </a:p>
        </p:txBody>
      </p:sp>
      <p:sp>
        <p:nvSpPr>
          <p:cNvPr id="37" name="Textfeld 36">
            <a:extLst>
              <a:ext uri="{FF2B5EF4-FFF2-40B4-BE49-F238E27FC236}">
                <a16:creationId xmlns:a16="http://schemas.microsoft.com/office/drawing/2014/main" id="{4D95F8A4-ABF8-C544-B43A-A25910569B62}"/>
              </a:ext>
            </a:extLst>
          </p:cNvPr>
          <p:cNvSpPr txBox="1"/>
          <p:nvPr/>
        </p:nvSpPr>
        <p:spPr>
          <a:xfrm>
            <a:off x="7419105" y="4548871"/>
            <a:ext cx="809790" cy="338554"/>
          </a:xfrm>
          <a:prstGeom prst="rect">
            <a:avLst/>
          </a:prstGeom>
          <a:noFill/>
        </p:spPr>
        <p:txBody>
          <a:bodyPr wrap="square" rtlCol="0" anchor="ctr">
            <a:spAutoFit/>
          </a:bodyPr>
          <a:lstStyle/>
          <a:p>
            <a:pPr algn="ctr"/>
            <a:r>
              <a:rPr lang="en-GB" sz="1600">
                <a:solidFill>
                  <a:schemeClr val="accent1"/>
                </a:solidFill>
              </a:rPr>
              <a:t>1990</a:t>
            </a:r>
          </a:p>
        </p:txBody>
      </p:sp>
      <p:sp>
        <p:nvSpPr>
          <p:cNvPr id="38" name="Textfeld 37">
            <a:extLst>
              <a:ext uri="{FF2B5EF4-FFF2-40B4-BE49-F238E27FC236}">
                <a16:creationId xmlns:a16="http://schemas.microsoft.com/office/drawing/2014/main" id="{267201FC-A4DA-654B-9F45-FCA4F83EB5E7}"/>
              </a:ext>
            </a:extLst>
          </p:cNvPr>
          <p:cNvSpPr txBox="1"/>
          <p:nvPr/>
        </p:nvSpPr>
        <p:spPr>
          <a:xfrm>
            <a:off x="9147105" y="4548871"/>
            <a:ext cx="809790" cy="338554"/>
          </a:xfrm>
          <a:prstGeom prst="rect">
            <a:avLst/>
          </a:prstGeom>
          <a:noFill/>
        </p:spPr>
        <p:txBody>
          <a:bodyPr wrap="square" rtlCol="0" anchor="ctr">
            <a:spAutoFit/>
          </a:bodyPr>
          <a:lstStyle/>
          <a:p>
            <a:pPr algn="ctr"/>
            <a:r>
              <a:rPr lang="en-GB" sz="1600">
                <a:solidFill>
                  <a:schemeClr val="accent1"/>
                </a:solidFill>
              </a:rPr>
              <a:t>2000</a:t>
            </a:r>
          </a:p>
        </p:txBody>
      </p:sp>
      <p:sp>
        <p:nvSpPr>
          <p:cNvPr id="39" name="Textfeld 38">
            <a:extLst>
              <a:ext uri="{FF2B5EF4-FFF2-40B4-BE49-F238E27FC236}">
                <a16:creationId xmlns:a16="http://schemas.microsoft.com/office/drawing/2014/main" id="{243A7792-9173-2740-B14A-80D7C685742C}"/>
              </a:ext>
            </a:extLst>
          </p:cNvPr>
          <p:cNvSpPr txBox="1"/>
          <p:nvPr/>
        </p:nvSpPr>
        <p:spPr>
          <a:xfrm flipH="1">
            <a:off x="10694645" y="4548871"/>
            <a:ext cx="1170705" cy="338554"/>
          </a:xfrm>
          <a:prstGeom prst="rect">
            <a:avLst/>
          </a:prstGeom>
          <a:noFill/>
        </p:spPr>
        <p:txBody>
          <a:bodyPr wrap="square" rtlCol="0" anchor="ctr">
            <a:spAutoFit/>
          </a:bodyPr>
          <a:lstStyle/>
          <a:p>
            <a:pPr algn="ctr"/>
            <a:r>
              <a:rPr lang="en-GB" sz="1600">
                <a:solidFill>
                  <a:schemeClr val="accent1"/>
                </a:solidFill>
              </a:rPr>
              <a:t>2010</a:t>
            </a:r>
          </a:p>
        </p:txBody>
      </p:sp>
      <p:sp>
        <p:nvSpPr>
          <p:cNvPr id="40" name="Oval 39">
            <a:extLst>
              <a:ext uri="{FF2B5EF4-FFF2-40B4-BE49-F238E27FC236}">
                <a16:creationId xmlns:a16="http://schemas.microsoft.com/office/drawing/2014/main" id="{A5AE6202-19FB-9B4E-9266-6EBF45212DD8}"/>
              </a:ext>
            </a:extLst>
          </p:cNvPr>
          <p:cNvSpPr/>
          <p:nvPr/>
        </p:nvSpPr>
        <p:spPr>
          <a:xfrm>
            <a:off x="1009147" y="3993028"/>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8146CCC-F5A9-E540-9A06-D9B032BA8325}"/>
              </a:ext>
            </a:extLst>
          </p:cNvPr>
          <p:cNvSpPr/>
          <p:nvPr/>
        </p:nvSpPr>
        <p:spPr>
          <a:xfrm>
            <a:off x="1452000" y="398700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6A0C1732-C598-E442-BC3F-8E13FAB18802}"/>
              </a:ext>
            </a:extLst>
          </p:cNvPr>
          <p:cNvSpPr/>
          <p:nvPr/>
        </p:nvSpPr>
        <p:spPr>
          <a:xfrm>
            <a:off x="5765220" y="398700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2886815B-DA38-954E-AEAE-C2838C5DD044}"/>
              </a:ext>
            </a:extLst>
          </p:cNvPr>
          <p:cNvSpPr/>
          <p:nvPr/>
        </p:nvSpPr>
        <p:spPr>
          <a:xfrm>
            <a:off x="3395999" y="3987078"/>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025E9E2-BBB9-6E4D-B3D0-131AD3BBF468}"/>
              </a:ext>
            </a:extLst>
          </p:cNvPr>
          <p:cNvSpPr/>
          <p:nvPr/>
        </p:nvSpPr>
        <p:spPr>
          <a:xfrm>
            <a:off x="7716000" y="398700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67348BB-BA49-A944-9251-418B965B8D18}"/>
              </a:ext>
            </a:extLst>
          </p:cNvPr>
          <p:cNvSpPr/>
          <p:nvPr/>
        </p:nvSpPr>
        <p:spPr>
          <a:xfrm>
            <a:off x="10476329" y="3996776"/>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208C6FF0-A7D2-2C47-9C70-CFC5B9E5C2B5}"/>
              </a:ext>
            </a:extLst>
          </p:cNvPr>
          <p:cNvSpPr/>
          <p:nvPr/>
        </p:nvSpPr>
        <p:spPr>
          <a:xfrm>
            <a:off x="7437859" y="3988239"/>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C1F5458-1580-094D-AD87-3BA72CAA62E0}"/>
              </a:ext>
            </a:extLst>
          </p:cNvPr>
          <p:cNvSpPr/>
          <p:nvPr/>
        </p:nvSpPr>
        <p:spPr>
          <a:xfrm>
            <a:off x="10775022" y="398700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Gerade Verbindung 50">
            <a:extLst>
              <a:ext uri="{FF2B5EF4-FFF2-40B4-BE49-F238E27FC236}">
                <a16:creationId xmlns:a16="http://schemas.microsoft.com/office/drawing/2014/main" id="{89E00D85-ED9F-A347-AFB3-3DB3F9AEC771}"/>
              </a:ext>
            </a:extLst>
          </p:cNvPr>
          <p:cNvCxnSpPr>
            <a:cxnSpLocks/>
          </p:cNvCxnSpPr>
          <p:nvPr/>
        </p:nvCxnSpPr>
        <p:spPr>
          <a:xfrm flipV="1">
            <a:off x="1117147" y="3539582"/>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2" name="Gerade Verbindung 51">
            <a:extLst>
              <a:ext uri="{FF2B5EF4-FFF2-40B4-BE49-F238E27FC236}">
                <a16:creationId xmlns:a16="http://schemas.microsoft.com/office/drawing/2014/main" id="{5BFE4216-FB62-E449-90CE-B47E7F087534}"/>
              </a:ext>
            </a:extLst>
          </p:cNvPr>
          <p:cNvCxnSpPr>
            <a:cxnSpLocks/>
          </p:cNvCxnSpPr>
          <p:nvPr/>
        </p:nvCxnSpPr>
        <p:spPr>
          <a:xfrm flipV="1">
            <a:off x="1547839" y="4069664"/>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3" name="Gerade Verbindung 52">
            <a:extLst>
              <a:ext uri="{FF2B5EF4-FFF2-40B4-BE49-F238E27FC236}">
                <a16:creationId xmlns:a16="http://schemas.microsoft.com/office/drawing/2014/main" id="{4B7A1664-1A84-3944-9E01-8CB64088E3D2}"/>
              </a:ext>
            </a:extLst>
          </p:cNvPr>
          <p:cNvCxnSpPr>
            <a:cxnSpLocks/>
          </p:cNvCxnSpPr>
          <p:nvPr/>
        </p:nvCxnSpPr>
        <p:spPr>
          <a:xfrm flipV="1">
            <a:off x="3489280" y="3506454"/>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4" name="Gerade Verbindung 53">
            <a:extLst>
              <a:ext uri="{FF2B5EF4-FFF2-40B4-BE49-F238E27FC236}">
                <a16:creationId xmlns:a16="http://schemas.microsoft.com/office/drawing/2014/main" id="{21BD5097-0953-E243-9E49-7C39305C9D9F}"/>
              </a:ext>
            </a:extLst>
          </p:cNvPr>
          <p:cNvCxnSpPr>
            <a:cxnSpLocks/>
          </p:cNvCxnSpPr>
          <p:nvPr/>
        </p:nvCxnSpPr>
        <p:spPr>
          <a:xfrm flipV="1">
            <a:off x="5868046" y="4076293"/>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5" name="Gerade Verbindung 54">
            <a:extLst>
              <a:ext uri="{FF2B5EF4-FFF2-40B4-BE49-F238E27FC236}">
                <a16:creationId xmlns:a16="http://schemas.microsoft.com/office/drawing/2014/main" id="{90802A07-7418-7A49-88A8-B20BD7C10BA7}"/>
              </a:ext>
            </a:extLst>
          </p:cNvPr>
          <p:cNvCxnSpPr>
            <a:cxnSpLocks/>
          </p:cNvCxnSpPr>
          <p:nvPr/>
        </p:nvCxnSpPr>
        <p:spPr>
          <a:xfrm flipV="1">
            <a:off x="7531196" y="4069673"/>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6" name="Gerade Verbindung 55">
            <a:extLst>
              <a:ext uri="{FF2B5EF4-FFF2-40B4-BE49-F238E27FC236}">
                <a16:creationId xmlns:a16="http://schemas.microsoft.com/office/drawing/2014/main" id="{94930E86-5A32-204B-BCDC-85C4A9043820}"/>
              </a:ext>
            </a:extLst>
          </p:cNvPr>
          <p:cNvCxnSpPr>
            <a:cxnSpLocks/>
          </p:cNvCxnSpPr>
          <p:nvPr/>
        </p:nvCxnSpPr>
        <p:spPr>
          <a:xfrm flipV="1">
            <a:off x="7822742" y="3506457"/>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7" name="Gerade Verbindung 56">
            <a:extLst>
              <a:ext uri="{FF2B5EF4-FFF2-40B4-BE49-F238E27FC236}">
                <a16:creationId xmlns:a16="http://schemas.microsoft.com/office/drawing/2014/main" id="{119E4FCC-D916-9642-B0A5-81648BDFFAC2}"/>
              </a:ext>
            </a:extLst>
          </p:cNvPr>
          <p:cNvCxnSpPr>
            <a:cxnSpLocks/>
          </p:cNvCxnSpPr>
          <p:nvPr/>
        </p:nvCxnSpPr>
        <p:spPr>
          <a:xfrm flipV="1">
            <a:off x="10579196" y="3539589"/>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cxnSp>
        <p:nvCxnSpPr>
          <p:cNvPr id="58" name="Gerade Verbindung 57">
            <a:extLst>
              <a:ext uri="{FF2B5EF4-FFF2-40B4-BE49-F238E27FC236}">
                <a16:creationId xmlns:a16="http://schemas.microsoft.com/office/drawing/2014/main" id="{0991B173-143B-C948-91F1-46A3F48A3D86}"/>
              </a:ext>
            </a:extLst>
          </p:cNvPr>
          <p:cNvCxnSpPr>
            <a:cxnSpLocks/>
          </p:cNvCxnSpPr>
          <p:nvPr/>
        </p:nvCxnSpPr>
        <p:spPr>
          <a:xfrm flipV="1">
            <a:off x="10870743" y="4069671"/>
            <a:ext cx="0" cy="564028"/>
          </a:xfrm>
          <a:prstGeom prst="line">
            <a:avLst/>
          </a:prstGeom>
          <a:ln w="28575">
            <a:solidFill>
              <a:schemeClr val="accent2"/>
            </a:solidFill>
            <a:prstDash val="dash"/>
          </a:ln>
        </p:spPr>
        <p:style>
          <a:lnRef idx="1">
            <a:schemeClr val="accent2"/>
          </a:lnRef>
          <a:fillRef idx="0">
            <a:schemeClr val="accent2"/>
          </a:fillRef>
          <a:effectRef idx="0">
            <a:schemeClr val="accent2"/>
          </a:effectRef>
          <a:fontRef idx="minor">
            <a:schemeClr val="tx1"/>
          </a:fontRef>
        </p:style>
      </p:cxnSp>
      <p:sp>
        <p:nvSpPr>
          <p:cNvPr id="59" name="Textfeld 58">
            <a:extLst>
              <a:ext uri="{FF2B5EF4-FFF2-40B4-BE49-F238E27FC236}">
                <a16:creationId xmlns:a16="http://schemas.microsoft.com/office/drawing/2014/main" id="{14B4F3AE-6751-5E48-9A8D-4E77B9061617}"/>
              </a:ext>
            </a:extLst>
          </p:cNvPr>
          <p:cNvSpPr txBox="1"/>
          <p:nvPr/>
        </p:nvSpPr>
        <p:spPr>
          <a:xfrm>
            <a:off x="9829391" y="2003392"/>
            <a:ext cx="1499609" cy="1323439"/>
          </a:xfrm>
          <a:prstGeom prst="rect">
            <a:avLst/>
          </a:prstGeom>
          <a:noFill/>
        </p:spPr>
        <p:txBody>
          <a:bodyPr wrap="square" rtlCol="0" anchor="ctr">
            <a:spAutoFit/>
          </a:bodyPr>
          <a:lstStyle/>
          <a:p>
            <a:pPr algn="ctr"/>
            <a:r>
              <a:rPr lang="en-GB" sz="1600">
                <a:solidFill>
                  <a:schemeClr val="accent2"/>
                </a:solidFill>
              </a:rPr>
              <a:t>2006 </a:t>
            </a:r>
          </a:p>
          <a:p>
            <a:pPr algn="ctr"/>
            <a:r>
              <a:rPr lang="en-GB" sz="1600"/>
              <a:t>Convention on the Rights of Persons with Disabilities</a:t>
            </a:r>
          </a:p>
        </p:txBody>
      </p:sp>
      <p:sp>
        <p:nvSpPr>
          <p:cNvPr id="60" name="Textfeld 59">
            <a:extLst>
              <a:ext uri="{FF2B5EF4-FFF2-40B4-BE49-F238E27FC236}">
                <a16:creationId xmlns:a16="http://schemas.microsoft.com/office/drawing/2014/main" id="{FF61EEDD-8C5C-FB49-8467-F57CDC859C05}"/>
              </a:ext>
            </a:extLst>
          </p:cNvPr>
          <p:cNvSpPr txBox="1"/>
          <p:nvPr/>
        </p:nvSpPr>
        <p:spPr>
          <a:xfrm>
            <a:off x="10120938" y="4872945"/>
            <a:ext cx="1499609" cy="1323439"/>
          </a:xfrm>
          <a:prstGeom prst="rect">
            <a:avLst/>
          </a:prstGeom>
          <a:noFill/>
        </p:spPr>
        <p:txBody>
          <a:bodyPr wrap="square" rtlCol="0" anchor="ctr">
            <a:spAutoFit/>
          </a:bodyPr>
          <a:lstStyle/>
          <a:p>
            <a:pPr algn="ctr"/>
            <a:r>
              <a:rPr lang="en-GB" sz="1600">
                <a:solidFill>
                  <a:schemeClr val="accent2"/>
                </a:solidFill>
              </a:rPr>
              <a:t>2007 </a:t>
            </a:r>
          </a:p>
          <a:p>
            <a:pPr algn="ctr"/>
            <a:r>
              <a:rPr lang="en-GB" sz="1600"/>
              <a:t>Declaration on the Rights of Indigenous People</a:t>
            </a:r>
          </a:p>
        </p:txBody>
      </p:sp>
      <p:sp>
        <p:nvSpPr>
          <p:cNvPr id="63" name="Textfeld 62">
            <a:extLst>
              <a:ext uri="{FF2B5EF4-FFF2-40B4-BE49-F238E27FC236}">
                <a16:creationId xmlns:a16="http://schemas.microsoft.com/office/drawing/2014/main" id="{E54A7535-A345-2442-8C82-20AB6BB91466}"/>
              </a:ext>
            </a:extLst>
          </p:cNvPr>
          <p:cNvSpPr txBox="1"/>
          <p:nvPr/>
        </p:nvSpPr>
        <p:spPr>
          <a:xfrm>
            <a:off x="6542428" y="1876037"/>
            <a:ext cx="2560627" cy="1569660"/>
          </a:xfrm>
          <a:prstGeom prst="rect">
            <a:avLst/>
          </a:prstGeom>
          <a:noFill/>
        </p:spPr>
        <p:txBody>
          <a:bodyPr wrap="square" rtlCol="0" anchor="ctr">
            <a:spAutoFit/>
          </a:bodyPr>
          <a:lstStyle/>
          <a:p>
            <a:pPr algn="ctr"/>
            <a:r>
              <a:rPr lang="en-GB" sz="1600">
                <a:solidFill>
                  <a:schemeClr val="accent2"/>
                </a:solidFill>
              </a:rPr>
              <a:t>1990 </a:t>
            </a:r>
          </a:p>
          <a:p>
            <a:pPr algn="ctr"/>
            <a:r>
              <a:rPr lang="en-GB" sz="1600"/>
              <a:t>International Covenant on the Protection of the Rights of All Migrant Workers and their Families</a:t>
            </a:r>
          </a:p>
        </p:txBody>
      </p:sp>
      <p:sp>
        <p:nvSpPr>
          <p:cNvPr id="64" name="Textfeld 63">
            <a:extLst>
              <a:ext uri="{FF2B5EF4-FFF2-40B4-BE49-F238E27FC236}">
                <a16:creationId xmlns:a16="http://schemas.microsoft.com/office/drawing/2014/main" id="{C1A1EE2E-8A2E-4E44-88E7-A9595F0B8991}"/>
              </a:ext>
            </a:extLst>
          </p:cNvPr>
          <p:cNvSpPr txBox="1"/>
          <p:nvPr/>
        </p:nvSpPr>
        <p:spPr>
          <a:xfrm>
            <a:off x="6781391" y="4887425"/>
            <a:ext cx="1499609" cy="1077218"/>
          </a:xfrm>
          <a:prstGeom prst="rect">
            <a:avLst/>
          </a:prstGeom>
          <a:noFill/>
        </p:spPr>
        <p:txBody>
          <a:bodyPr wrap="square" rtlCol="0" anchor="ctr">
            <a:spAutoFit/>
          </a:bodyPr>
          <a:lstStyle/>
          <a:p>
            <a:pPr algn="ctr"/>
            <a:r>
              <a:rPr lang="en-GB" sz="1600">
                <a:solidFill>
                  <a:schemeClr val="accent2"/>
                </a:solidFill>
              </a:rPr>
              <a:t>1989 </a:t>
            </a:r>
          </a:p>
          <a:p>
            <a:pPr algn="ctr"/>
            <a:r>
              <a:rPr lang="en-GB" sz="1600"/>
              <a:t>Convention on the Rights of the Child</a:t>
            </a:r>
          </a:p>
        </p:txBody>
      </p:sp>
      <p:sp>
        <p:nvSpPr>
          <p:cNvPr id="65" name="Textfeld 64">
            <a:extLst>
              <a:ext uri="{FF2B5EF4-FFF2-40B4-BE49-F238E27FC236}">
                <a16:creationId xmlns:a16="http://schemas.microsoft.com/office/drawing/2014/main" id="{BEBB2363-A9DD-A24E-93C0-6D5E9D524A96}"/>
              </a:ext>
            </a:extLst>
          </p:cNvPr>
          <p:cNvSpPr txBox="1"/>
          <p:nvPr/>
        </p:nvSpPr>
        <p:spPr>
          <a:xfrm>
            <a:off x="4953051" y="4872590"/>
            <a:ext cx="1829990" cy="1569660"/>
          </a:xfrm>
          <a:prstGeom prst="rect">
            <a:avLst/>
          </a:prstGeom>
          <a:noFill/>
        </p:spPr>
        <p:txBody>
          <a:bodyPr wrap="square" rtlCol="0" anchor="ctr">
            <a:spAutoFit/>
          </a:bodyPr>
          <a:lstStyle/>
          <a:p>
            <a:pPr algn="ctr"/>
            <a:r>
              <a:rPr lang="en-GB" sz="1600">
                <a:solidFill>
                  <a:schemeClr val="accent2"/>
                </a:solidFill>
              </a:rPr>
              <a:t>1979</a:t>
            </a:r>
          </a:p>
          <a:p>
            <a:pPr algn="ctr"/>
            <a:r>
              <a:rPr lang="en-GB" sz="1600"/>
              <a:t>Convention on  the Elimination of All Forms of Discrimination Against Women</a:t>
            </a:r>
          </a:p>
        </p:txBody>
      </p:sp>
      <p:sp>
        <p:nvSpPr>
          <p:cNvPr id="66" name="Textfeld 65">
            <a:extLst>
              <a:ext uri="{FF2B5EF4-FFF2-40B4-BE49-F238E27FC236}">
                <a16:creationId xmlns:a16="http://schemas.microsoft.com/office/drawing/2014/main" id="{E94C3E1F-CB13-3349-B2A3-781087659E9B}"/>
              </a:ext>
            </a:extLst>
          </p:cNvPr>
          <p:cNvSpPr txBox="1"/>
          <p:nvPr/>
        </p:nvSpPr>
        <p:spPr>
          <a:xfrm>
            <a:off x="2422832" y="1992930"/>
            <a:ext cx="2132895" cy="1323439"/>
          </a:xfrm>
          <a:prstGeom prst="rect">
            <a:avLst/>
          </a:prstGeom>
          <a:noFill/>
        </p:spPr>
        <p:txBody>
          <a:bodyPr wrap="square" rtlCol="0" anchor="ctr">
            <a:spAutoFit/>
          </a:bodyPr>
          <a:lstStyle/>
          <a:p>
            <a:pPr algn="ctr"/>
            <a:r>
              <a:rPr lang="en-GB" sz="1600">
                <a:solidFill>
                  <a:schemeClr val="accent2"/>
                </a:solidFill>
              </a:rPr>
              <a:t>1965</a:t>
            </a:r>
          </a:p>
          <a:p>
            <a:pPr algn="ctr"/>
            <a:r>
              <a:rPr lang="en-GB" sz="1600"/>
              <a:t>Convention on the Elimination of All Forms of Racial Discrimination</a:t>
            </a:r>
          </a:p>
        </p:txBody>
      </p:sp>
      <p:sp>
        <p:nvSpPr>
          <p:cNvPr id="67" name="Textfeld 66">
            <a:extLst>
              <a:ext uri="{FF2B5EF4-FFF2-40B4-BE49-F238E27FC236}">
                <a16:creationId xmlns:a16="http://schemas.microsoft.com/office/drawing/2014/main" id="{38A8F812-91EC-B349-9979-D52B5DA88BFB}"/>
              </a:ext>
            </a:extLst>
          </p:cNvPr>
          <p:cNvSpPr txBox="1"/>
          <p:nvPr/>
        </p:nvSpPr>
        <p:spPr>
          <a:xfrm>
            <a:off x="429745" y="4876765"/>
            <a:ext cx="2132895" cy="1077218"/>
          </a:xfrm>
          <a:prstGeom prst="rect">
            <a:avLst/>
          </a:prstGeom>
          <a:noFill/>
        </p:spPr>
        <p:txBody>
          <a:bodyPr wrap="square" rtlCol="0" anchor="ctr">
            <a:spAutoFit/>
          </a:bodyPr>
          <a:lstStyle/>
          <a:p>
            <a:pPr algn="ctr"/>
            <a:r>
              <a:rPr lang="en-GB" sz="1600">
                <a:solidFill>
                  <a:schemeClr val="accent2"/>
                </a:solidFill>
              </a:rPr>
              <a:t>1954</a:t>
            </a:r>
          </a:p>
          <a:p>
            <a:pPr algn="ctr"/>
            <a:r>
              <a:rPr lang="en-GB" sz="1600"/>
              <a:t>Convention relating to the Status of Stateless Persons</a:t>
            </a:r>
          </a:p>
        </p:txBody>
      </p:sp>
      <p:sp>
        <p:nvSpPr>
          <p:cNvPr id="68" name="Textfeld 67">
            <a:extLst>
              <a:ext uri="{FF2B5EF4-FFF2-40B4-BE49-F238E27FC236}">
                <a16:creationId xmlns:a16="http://schemas.microsoft.com/office/drawing/2014/main" id="{5D302AB6-8939-C344-AB5B-7031F77B6173}"/>
              </a:ext>
            </a:extLst>
          </p:cNvPr>
          <p:cNvSpPr txBox="1"/>
          <p:nvPr/>
        </p:nvSpPr>
        <p:spPr>
          <a:xfrm>
            <a:off x="236932" y="2003392"/>
            <a:ext cx="1760430" cy="1323439"/>
          </a:xfrm>
          <a:prstGeom prst="rect">
            <a:avLst/>
          </a:prstGeom>
          <a:noFill/>
        </p:spPr>
        <p:txBody>
          <a:bodyPr wrap="square" rtlCol="0" anchor="ctr">
            <a:spAutoFit/>
          </a:bodyPr>
          <a:lstStyle/>
          <a:p>
            <a:pPr algn="ctr"/>
            <a:r>
              <a:rPr lang="en-GB" sz="1600">
                <a:solidFill>
                  <a:schemeClr val="accent2"/>
                </a:solidFill>
              </a:rPr>
              <a:t>1951</a:t>
            </a:r>
          </a:p>
          <a:p>
            <a:pPr algn="ctr"/>
            <a:r>
              <a:rPr lang="en-GB" sz="1600"/>
              <a:t>Convention relating to the Status of Refugees</a:t>
            </a:r>
          </a:p>
        </p:txBody>
      </p:sp>
    </p:spTree>
    <p:extLst>
      <p:ext uri="{BB962C8B-B14F-4D97-AF65-F5344CB8AC3E}">
        <p14:creationId xmlns:p14="http://schemas.microsoft.com/office/powerpoint/2010/main" val="2631370563"/>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EEEFE925D9114F8E9A520C0D9E701E" ma:contentTypeVersion="12" ma:contentTypeDescription="Create a new document." ma:contentTypeScope="" ma:versionID="9c9f0104a4c2823140d1764686489220">
  <xsd:schema xmlns:xsd="http://www.w3.org/2001/XMLSchema" xmlns:xs="http://www.w3.org/2001/XMLSchema" xmlns:p="http://schemas.microsoft.com/office/2006/metadata/properties" xmlns:ns3="2249f187-b1c5-42dd-bf9b-f198c4a0b332" xmlns:ns4="bec60f22-bfdc-468a-8d91-c56befb91c3c" targetNamespace="http://schemas.microsoft.com/office/2006/metadata/properties" ma:root="true" ma:fieldsID="564ca396865069780448a38dca6573c8" ns3:_="" ns4:_="">
    <xsd:import namespace="2249f187-b1c5-42dd-bf9b-f198c4a0b332"/>
    <xsd:import namespace="bec60f22-bfdc-468a-8d91-c56befb91c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LengthInSecond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9f187-b1c5-42dd-bf9b-f198c4a0b3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c60f22-bfdc-468a-8d91-c56befb91c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C9292-FC21-40C7-B9DC-E2CB6E396710}">
  <ds:schemaRefs>
    <ds:schemaRef ds:uri="http://schemas.microsoft.com/sharepoint/v3/contenttype/forms"/>
  </ds:schemaRefs>
</ds:datastoreItem>
</file>

<file path=customXml/itemProps2.xml><?xml version="1.0" encoding="utf-8"?>
<ds:datastoreItem xmlns:ds="http://schemas.openxmlformats.org/officeDocument/2006/customXml" ds:itemID="{7D98C60B-6A97-4CD5-B92A-FFDF3522FC3A}">
  <ds:schemaRefs>
    <ds:schemaRef ds:uri="http://schemas.microsoft.com/office/infopath/2007/PartnerControls"/>
    <ds:schemaRef ds:uri="http://purl.org/dc/elements/1.1/"/>
    <ds:schemaRef ds:uri="http://www.w3.org/XML/1998/namespace"/>
    <ds:schemaRef ds:uri="http://purl.org/dc/terms/"/>
    <ds:schemaRef ds:uri="2249f187-b1c5-42dd-bf9b-f198c4a0b332"/>
    <ds:schemaRef ds:uri="http://schemas.openxmlformats.org/package/2006/metadata/core-properties"/>
    <ds:schemaRef ds:uri="http://schemas.microsoft.com/office/2006/documentManagement/types"/>
    <ds:schemaRef ds:uri="bec60f22-bfdc-468a-8d91-c56befb91c3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635372E-293E-4E6F-BF23-9AAE78639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9f187-b1c5-42dd-bf9b-f198c4a0b332"/>
    <ds:schemaRef ds:uri="bec60f22-bfdc-468a-8d91-c56befb91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ILO 2020</Template>
  <TotalTime>0</TotalTime>
  <Words>2866</Words>
  <Application>Microsoft Office PowerPoint</Application>
  <PresentationFormat>Widescreen</PresentationFormat>
  <Paragraphs>261</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Narrow</vt:lpstr>
      <vt:lpstr>Arial Unicode MS</vt:lpstr>
      <vt:lpstr>Calibri</vt:lpstr>
      <vt:lpstr>Noto Sans</vt:lpstr>
      <vt:lpstr>Overpass</vt:lpstr>
      <vt:lpstr>Segoe UI Semilight</vt:lpstr>
      <vt:lpstr>Wingdings</vt:lpstr>
      <vt:lpstr>Wingdings 3</vt:lpstr>
      <vt:lpstr>ILO 2020</vt:lpstr>
      <vt:lpstr>Social Protection Fundamentals Developing national systems of social protection statistics (NSSPS) in South Africa Developing national systems of social protection statistics (NSSPS) in South Africa   Developing national system of social protection statistics in South Africa   </vt:lpstr>
      <vt:lpstr>Content </vt:lpstr>
      <vt:lpstr>Understanding the concept</vt:lpstr>
      <vt:lpstr>Understanding the concept</vt:lpstr>
      <vt:lpstr>Rights Based Approach</vt:lpstr>
      <vt:lpstr>Rights-Based Approach to Social Protection </vt:lpstr>
      <vt:lpstr>The Universal Declaration of Human Rights (1948)</vt:lpstr>
      <vt:lpstr>International Covenant on Economic, Social and Cultural Rights (1966) </vt:lpstr>
      <vt:lpstr>Other Global Human Rights Instruments </vt:lpstr>
      <vt:lpstr>Regional Human Rights Instruments</vt:lpstr>
      <vt:lpstr>Building comprehensive social protection systems based on international social security standards</vt:lpstr>
      <vt:lpstr>Comprehensive social protection systems</vt:lpstr>
      <vt:lpstr>Elements of a comprehensive systems </vt:lpstr>
      <vt:lpstr>Up-to-date ILO Social Security Standards</vt:lpstr>
      <vt:lpstr>International Social Security Standards</vt:lpstr>
      <vt:lpstr>International Social Security Standards: reference for building universal social protection systems</vt:lpstr>
      <vt:lpstr>Useful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Rights-Based Social Protection Systems</dc:title>
  <dc:subject/>
  <dc:creator>External Collaborator</dc:creator>
  <cp:keywords/>
  <dc:description/>
  <cp:lastModifiedBy>Papa, Jasmina</cp:lastModifiedBy>
  <cp:revision>28</cp:revision>
  <cp:lastPrinted>2022-06-28T05:55:54Z</cp:lastPrinted>
  <dcterms:created xsi:type="dcterms:W3CDTF">2022-03-23T17:00:02Z</dcterms:created>
  <dcterms:modified xsi:type="dcterms:W3CDTF">2025-02-23T19:23:36Z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0x01010041EEEFE925D9114F8E9A520C0D9E701E</vt:lpwstr>
  </property>
</Properties>
</file>